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14630400" cy="8229600"/>
  <p:notesSz cx="8229600" cy="14630400"/>
  <p:embeddedFontLst>
    <p:embeddedFont>
      <p:font typeface="Lora"/>
      <p:regular r:id="rId18"/>
    </p:embeddedFont>
    <p:embeddedFont>
      <p:font typeface="Lora"/>
      <p:regular r:id="rId19"/>
    </p:embeddedFont>
    <p:embeddedFont>
      <p:font typeface="Lora"/>
      <p:regular r:id="rId20"/>
    </p:embeddedFont>
    <p:embeddedFont>
      <p:font typeface="Lora"/>
      <p:regular r:id="rId21"/>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openxmlformats.org/officeDocument/2006/relationships/font" Target="fonts/font1.fntdata"/><Relationship Id="rId19" Type="http://schemas.openxmlformats.org/officeDocument/2006/relationships/font" Target="fonts/font2.fntdata"/><Relationship Id="rId20" Type="http://schemas.openxmlformats.org/officeDocument/2006/relationships/font" Target="fonts/font3.fntdata"/><Relationship Id="rId21"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2-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1226106"/>
            <a:ext cx="7468553" cy="3886200"/>
          </a:xfrm>
          <a:prstGeom prst="rect">
            <a:avLst/>
          </a:prstGeom>
          <a:noFill/>
          <a:ln/>
        </p:spPr>
        <p:txBody>
          <a:bodyPr wrap="square" lIns="0" tIns="0" rIns="0" bIns="0" rtlCol="0" anchor="t"/>
          <a:lstStyle/>
          <a:p>
            <a:pPr indent="0" marL="0">
              <a:lnSpc>
                <a:spcPts val="7650"/>
              </a:lnSpc>
              <a:buNone/>
            </a:pPr>
            <a:r>
              <a:rPr lang="en-US" sz="6100" dirty="0">
                <a:solidFill>
                  <a:srgbClr val="38512F"/>
                </a:solidFill>
                <a:latin typeface="Lora" pitchFamily="34" charset="0"/>
                <a:ea typeface="Lora" pitchFamily="34" charset="-122"/>
                <a:cs typeface="Lora" pitchFamily="34" charset="-120"/>
              </a:rPr>
              <a:t>Endeudamiento Externo en Argentina. Periodo 2000-2003</a:t>
            </a:r>
            <a:endParaRPr lang="en-US" sz="6100" dirty="0"/>
          </a:p>
        </p:txBody>
      </p:sp>
      <p:sp>
        <p:nvSpPr>
          <p:cNvPr id="4" name="Text 1"/>
          <p:cNvSpPr/>
          <p:nvPr/>
        </p:nvSpPr>
        <p:spPr>
          <a:xfrm>
            <a:off x="837724" y="5471279"/>
            <a:ext cx="7468553" cy="1532096"/>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La crisis económica y política que azotó a Argentina entre el año 2000 y 2003 fue un periodo turbulento marcado por el endeudamiento externo insostenible, la pérdida de confianza en la moneda y la inestabilidad política. </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733663"/>
            <a:ext cx="10126385"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El Default y el Fin de la Convertibilidad</a:t>
            </a:r>
            <a:endParaRPr lang="en-US" sz="4400" dirty="0"/>
          </a:p>
        </p:txBody>
      </p:sp>
      <p:sp>
        <p:nvSpPr>
          <p:cNvPr id="3" name="Shape 1"/>
          <p:cNvSpPr/>
          <p:nvPr/>
        </p:nvSpPr>
        <p:spPr>
          <a:xfrm>
            <a:off x="1181457" y="1796653"/>
            <a:ext cx="30480" cy="5699284"/>
          </a:xfrm>
          <a:prstGeom prst="roundRect">
            <a:avLst>
              <a:gd name="adj" fmla="val 117806"/>
            </a:avLst>
          </a:prstGeom>
          <a:solidFill>
            <a:srgbClr val="D9CDBA"/>
          </a:solidFill>
          <a:ln/>
        </p:spPr>
      </p:sp>
      <p:sp>
        <p:nvSpPr>
          <p:cNvPr id="4" name="Shape 2"/>
          <p:cNvSpPr/>
          <p:nvPr/>
        </p:nvSpPr>
        <p:spPr>
          <a:xfrm>
            <a:off x="1435477" y="2319814"/>
            <a:ext cx="837724" cy="30480"/>
          </a:xfrm>
          <a:prstGeom prst="roundRect">
            <a:avLst>
              <a:gd name="adj" fmla="val 117806"/>
            </a:avLst>
          </a:prstGeom>
          <a:solidFill>
            <a:srgbClr val="D9CDBA"/>
          </a:solidFill>
          <a:ln/>
        </p:spPr>
      </p:sp>
      <p:sp>
        <p:nvSpPr>
          <p:cNvPr id="5" name="Shape 3"/>
          <p:cNvSpPr/>
          <p:nvPr/>
        </p:nvSpPr>
        <p:spPr>
          <a:xfrm>
            <a:off x="927437" y="2065853"/>
            <a:ext cx="538520" cy="538520"/>
          </a:xfrm>
          <a:prstGeom prst="roundRect">
            <a:avLst>
              <a:gd name="adj" fmla="val 6668"/>
            </a:avLst>
          </a:prstGeom>
          <a:solidFill>
            <a:srgbClr val="F3E7D4"/>
          </a:solidFill>
          <a:ln/>
        </p:spPr>
      </p:sp>
      <p:sp>
        <p:nvSpPr>
          <p:cNvPr id="6" name="Text 4"/>
          <p:cNvSpPr/>
          <p:nvPr/>
        </p:nvSpPr>
        <p:spPr>
          <a:xfrm>
            <a:off x="1135082" y="2166104"/>
            <a:ext cx="123111"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1</a:t>
            </a:r>
            <a:endParaRPr lang="en-US" sz="2650" dirty="0"/>
          </a:p>
        </p:txBody>
      </p:sp>
      <p:sp>
        <p:nvSpPr>
          <p:cNvPr id="7" name="Text 5"/>
          <p:cNvSpPr/>
          <p:nvPr/>
        </p:nvSpPr>
        <p:spPr>
          <a:xfrm>
            <a:off x="2513290" y="2035969"/>
            <a:ext cx="3531632"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Asunción de Rodríguez Saa</a:t>
            </a:r>
            <a:endParaRPr lang="en-US" sz="2200" dirty="0"/>
          </a:p>
        </p:txBody>
      </p:sp>
      <p:sp>
        <p:nvSpPr>
          <p:cNvPr id="8" name="Text 6"/>
          <p:cNvSpPr/>
          <p:nvPr/>
        </p:nvSpPr>
        <p:spPr>
          <a:xfrm>
            <a:off x="2513290" y="2531507"/>
            <a:ext cx="11279386" cy="76604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23 de diciembre del 2001, asume la presidencia Adolfo Rodríguez Saa, quien declara el default y la interrupción del pago de la deuda, que para ese momento alcanzaba los 144.000 millones de dólares.</a:t>
            </a:r>
            <a:endParaRPr lang="en-US" sz="1850" dirty="0"/>
          </a:p>
        </p:txBody>
      </p:sp>
      <p:sp>
        <p:nvSpPr>
          <p:cNvPr id="9" name="Shape 7"/>
          <p:cNvSpPr/>
          <p:nvPr/>
        </p:nvSpPr>
        <p:spPr>
          <a:xfrm>
            <a:off x="1435477" y="4299347"/>
            <a:ext cx="837724" cy="30480"/>
          </a:xfrm>
          <a:prstGeom prst="roundRect">
            <a:avLst>
              <a:gd name="adj" fmla="val 117806"/>
            </a:avLst>
          </a:prstGeom>
          <a:solidFill>
            <a:srgbClr val="D9CDBA"/>
          </a:solidFill>
          <a:ln/>
        </p:spPr>
      </p:sp>
      <p:sp>
        <p:nvSpPr>
          <p:cNvPr id="10" name="Shape 8"/>
          <p:cNvSpPr/>
          <p:nvPr/>
        </p:nvSpPr>
        <p:spPr>
          <a:xfrm>
            <a:off x="927437" y="4045387"/>
            <a:ext cx="538520" cy="538520"/>
          </a:xfrm>
          <a:prstGeom prst="roundRect">
            <a:avLst>
              <a:gd name="adj" fmla="val 6668"/>
            </a:avLst>
          </a:prstGeom>
          <a:solidFill>
            <a:srgbClr val="F3E7D4"/>
          </a:solidFill>
          <a:ln/>
        </p:spPr>
      </p:sp>
      <p:sp>
        <p:nvSpPr>
          <p:cNvPr id="11" name="Text 9"/>
          <p:cNvSpPr/>
          <p:nvPr/>
        </p:nvSpPr>
        <p:spPr>
          <a:xfrm>
            <a:off x="1105912" y="4145637"/>
            <a:ext cx="181570"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2</a:t>
            </a:r>
            <a:endParaRPr lang="en-US" sz="2650" dirty="0"/>
          </a:p>
        </p:txBody>
      </p:sp>
      <p:sp>
        <p:nvSpPr>
          <p:cNvPr id="12" name="Text 10"/>
          <p:cNvSpPr/>
          <p:nvPr/>
        </p:nvSpPr>
        <p:spPr>
          <a:xfrm>
            <a:off x="2513290" y="4015502"/>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Asunción de Dualde</a:t>
            </a:r>
            <a:endParaRPr lang="en-US" sz="2200" dirty="0"/>
          </a:p>
        </p:txBody>
      </p:sp>
      <p:sp>
        <p:nvSpPr>
          <p:cNvPr id="13" name="Text 11"/>
          <p:cNvSpPr/>
          <p:nvPr/>
        </p:nvSpPr>
        <p:spPr>
          <a:xfrm>
            <a:off x="2513290" y="4511040"/>
            <a:ext cx="11279386" cy="76604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2 de enero del 2002, asume Eduardo Duhalde, quien anuncia el fin de la convertibilidad y la implementación de un sistema de flotación cambiaria.</a:t>
            </a:r>
            <a:endParaRPr lang="en-US" sz="1850" dirty="0"/>
          </a:p>
        </p:txBody>
      </p:sp>
      <p:sp>
        <p:nvSpPr>
          <p:cNvPr id="14" name="Shape 12"/>
          <p:cNvSpPr/>
          <p:nvPr/>
        </p:nvSpPr>
        <p:spPr>
          <a:xfrm>
            <a:off x="1435477" y="6278880"/>
            <a:ext cx="837724" cy="30480"/>
          </a:xfrm>
          <a:prstGeom prst="roundRect">
            <a:avLst>
              <a:gd name="adj" fmla="val 117806"/>
            </a:avLst>
          </a:prstGeom>
          <a:solidFill>
            <a:srgbClr val="D9CDBA"/>
          </a:solidFill>
          <a:ln/>
        </p:spPr>
      </p:sp>
      <p:sp>
        <p:nvSpPr>
          <p:cNvPr id="15" name="Shape 13"/>
          <p:cNvSpPr/>
          <p:nvPr/>
        </p:nvSpPr>
        <p:spPr>
          <a:xfrm>
            <a:off x="927437" y="6024920"/>
            <a:ext cx="538520" cy="538520"/>
          </a:xfrm>
          <a:prstGeom prst="roundRect">
            <a:avLst>
              <a:gd name="adj" fmla="val 6668"/>
            </a:avLst>
          </a:prstGeom>
          <a:solidFill>
            <a:srgbClr val="F3E7D4"/>
          </a:solidFill>
          <a:ln/>
        </p:spPr>
      </p:sp>
      <p:sp>
        <p:nvSpPr>
          <p:cNvPr id="16" name="Text 14"/>
          <p:cNvSpPr/>
          <p:nvPr/>
        </p:nvSpPr>
        <p:spPr>
          <a:xfrm>
            <a:off x="1102578" y="6125170"/>
            <a:ext cx="188238"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3</a:t>
            </a:r>
            <a:endParaRPr lang="en-US" sz="2650" dirty="0"/>
          </a:p>
        </p:txBody>
      </p:sp>
      <p:sp>
        <p:nvSpPr>
          <p:cNvPr id="17" name="Text 15"/>
          <p:cNvSpPr/>
          <p:nvPr/>
        </p:nvSpPr>
        <p:spPr>
          <a:xfrm>
            <a:off x="2513290" y="5995035"/>
            <a:ext cx="3516630"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Renegociación de la Deuda</a:t>
            </a:r>
            <a:endParaRPr lang="en-US" sz="2200" dirty="0"/>
          </a:p>
        </p:txBody>
      </p:sp>
      <p:sp>
        <p:nvSpPr>
          <p:cNvPr id="18" name="Text 16"/>
          <p:cNvSpPr/>
          <p:nvPr/>
        </p:nvSpPr>
        <p:spPr>
          <a:xfrm>
            <a:off x="2513290" y="6490573"/>
            <a:ext cx="11279386" cy="76604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Duhalde ofrece a los acreedores externos una renegociación de la deuda en condiciones más favorables para Argentina, con un pago diferido.</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724" y="915353"/>
            <a:ext cx="7963257"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Las Consecuencias de la Crisis</a:t>
            </a:r>
            <a:endParaRPr lang="en-US" sz="4400" dirty="0"/>
          </a:p>
        </p:txBody>
      </p:sp>
      <p:sp>
        <p:nvSpPr>
          <p:cNvPr id="3" name="Shape 1"/>
          <p:cNvSpPr/>
          <p:nvPr/>
        </p:nvSpPr>
        <p:spPr>
          <a:xfrm>
            <a:off x="837724" y="2367320"/>
            <a:ext cx="538520" cy="538520"/>
          </a:xfrm>
          <a:prstGeom prst="roundRect">
            <a:avLst>
              <a:gd name="adj" fmla="val 6668"/>
            </a:avLst>
          </a:prstGeom>
          <a:solidFill>
            <a:srgbClr val="F3E7D4"/>
          </a:solidFill>
          <a:ln/>
        </p:spPr>
      </p:sp>
      <p:sp>
        <p:nvSpPr>
          <p:cNvPr id="4" name="Text 2"/>
          <p:cNvSpPr/>
          <p:nvPr/>
        </p:nvSpPr>
        <p:spPr>
          <a:xfrm>
            <a:off x="1045369" y="2467570"/>
            <a:ext cx="123111"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1</a:t>
            </a:r>
            <a:endParaRPr lang="en-US" sz="2650" dirty="0"/>
          </a:p>
        </p:txBody>
      </p:sp>
      <p:sp>
        <p:nvSpPr>
          <p:cNvPr id="5" name="Text 3"/>
          <p:cNvSpPr/>
          <p:nvPr/>
        </p:nvSpPr>
        <p:spPr>
          <a:xfrm>
            <a:off x="1615559" y="2367320"/>
            <a:ext cx="3139202"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Contracción Económica</a:t>
            </a:r>
            <a:endParaRPr lang="en-US" sz="2200" dirty="0"/>
          </a:p>
        </p:txBody>
      </p:sp>
      <p:sp>
        <p:nvSpPr>
          <p:cNvPr id="6" name="Text 4"/>
          <p:cNvSpPr/>
          <p:nvPr/>
        </p:nvSpPr>
        <p:spPr>
          <a:xfrm>
            <a:off x="1615559" y="2862858"/>
            <a:ext cx="5579983" cy="1532096"/>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Las medidas de Duhalde provocaron una contracción real en la producción de bienes y servicios, junto con una fuerte suba de los precios, lo que redujo el consumo y los ingresos.</a:t>
            </a:r>
            <a:endParaRPr lang="en-US" sz="1850" dirty="0"/>
          </a:p>
        </p:txBody>
      </p:sp>
      <p:sp>
        <p:nvSpPr>
          <p:cNvPr id="7" name="Shape 5"/>
          <p:cNvSpPr/>
          <p:nvPr/>
        </p:nvSpPr>
        <p:spPr>
          <a:xfrm>
            <a:off x="7434858" y="2367320"/>
            <a:ext cx="538520" cy="538520"/>
          </a:xfrm>
          <a:prstGeom prst="roundRect">
            <a:avLst>
              <a:gd name="adj" fmla="val 6668"/>
            </a:avLst>
          </a:prstGeom>
          <a:solidFill>
            <a:srgbClr val="F3E7D4"/>
          </a:solidFill>
          <a:ln/>
        </p:spPr>
      </p:sp>
      <p:sp>
        <p:nvSpPr>
          <p:cNvPr id="8" name="Text 6"/>
          <p:cNvSpPr/>
          <p:nvPr/>
        </p:nvSpPr>
        <p:spPr>
          <a:xfrm>
            <a:off x="7613333" y="2467570"/>
            <a:ext cx="181570"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2</a:t>
            </a:r>
            <a:endParaRPr lang="en-US" sz="2650" dirty="0"/>
          </a:p>
        </p:txBody>
      </p:sp>
      <p:sp>
        <p:nvSpPr>
          <p:cNvPr id="9" name="Text 7"/>
          <p:cNvSpPr/>
          <p:nvPr/>
        </p:nvSpPr>
        <p:spPr>
          <a:xfrm>
            <a:off x="8212693" y="2367320"/>
            <a:ext cx="2816185"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Acuerdo con el FMI</a:t>
            </a:r>
            <a:endParaRPr lang="en-US" sz="2200" dirty="0"/>
          </a:p>
        </p:txBody>
      </p:sp>
      <p:sp>
        <p:nvSpPr>
          <p:cNvPr id="10" name="Text 8"/>
          <p:cNvSpPr/>
          <p:nvPr/>
        </p:nvSpPr>
        <p:spPr>
          <a:xfrm>
            <a:off x="8212693" y="2862858"/>
            <a:ext cx="5579983" cy="1149072"/>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gobierno buscó llegar a un acuerdo con el FMI para obtener ayuda económica y política para renegociar la deuda.</a:t>
            </a:r>
            <a:endParaRPr lang="en-US" sz="1850" dirty="0"/>
          </a:p>
        </p:txBody>
      </p:sp>
      <p:sp>
        <p:nvSpPr>
          <p:cNvPr id="11" name="Shape 9"/>
          <p:cNvSpPr/>
          <p:nvPr/>
        </p:nvSpPr>
        <p:spPr>
          <a:xfrm>
            <a:off x="837724" y="4903470"/>
            <a:ext cx="538520" cy="538520"/>
          </a:xfrm>
          <a:prstGeom prst="roundRect">
            <a:avLst>
              <a:gd name="adj" fmla="val 6668"/>
            </a:avLst>
          </a:prstGeom>
          <a:solidFill>
            <a:srgbClr val="F3E7D4"/>
          </a:solidFill>
          <a:ln/>
        </p:spPr>
      </p:sp>
      <p:sp>
        <p:nvSpPr>
          <p:cNvPr id="12" name="Text 10"/>
          <p:cNvSpPr/>
          <p:nvPr/>
        </p:nvSpPr>
        <p:spPr>
          <a:xfrm>
            <a:off x="1012865" y="5003721"/>
            <a:ext cx="188238"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3</a:t>
            </a:r>
            <a:endParaRPr lang="en-US" sz="2650" dirty="0"/>
          </a:p>
        </p:txBody>
      </p:sp>
      <p:sp>
        <p:nvSpPr>
          <p:cNvPr id="13" name="Text 11"/>
          <p:cNvSpPr/>
          <p:nvPr/>
        </p:nvSpPr>
        <p:spPr>
          <a:xfrm>
            <a:off x="1615559" y="4903470"/>
            <a:ext cx="3144322"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Deuda en Moneda Local</a:t>
            </a:r>
            <a:endParaRPr lang="en-US" sz="2200" dirty="0"/>
          </a:p>
        </p:txBody>
      </p:sp>
      <p:sp>
        <p:nvSpPr>
          <p:cNvPr id="14" name="Text 12"/>
          <p:cNvSpPr/>
          <p:nvPr/>
        </p:nvSpPr>
        <p:spPr>
          <a:xfrm>
            <a:off x="1615559" y="5399008"/>
            <a:ext cx="5579983"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Para mediados del 2002, la deuda alcanzaba los 132.400 millones de dólares, una cifra similar al stock de deuda en dólares, pero que representaba un valor cuatro veces mayor en moneda local debido al derrumbe de la convertibilidad.</a:t>
            </a:r>
            <a:endParaRPr lang="en-US" sz="1850" dirty="0"/>
          </a:p>
        </p:txBody>
      </p:sp>
      <p:sp>
        <p:nvSpPr>
          <p:cNvPr id="15" name="Shape 13"/>
          <p:cNvSpPr/>
          <p:nvPr/>
        </p:nvSpPr>
        <p:spPr>
          <a:xfrm>
            <a:off x="7434858" y="4903470"/>
            <a:ext cx="538520" cy="538520"/>
          </a:xfrm>
          <a:prstGeom prst="roundRect">
            <a:avLst>
              <a:gd name="adj" fmla="val 6668"/>
            </a:avLst>
          </a:prstGeom>
          <a:solidFill>
            <a:srgbClr val="F3E7D4"/>
          </a:solidFill>
          <a:ln/>
        </p:spPr>
      </p:sp>
      <p:sp>
        <p:nvSpPr>
          <p:cNvPr id="16" name="Text 14"/>
          <p:cNvSpPr/>
          <p:nvPr/>
        </p:nvSpPr>
        <p:spPr>
          <a:xfrm>
            <a:off x="7612499" y="5003721"/>
            <a:ext cx="183237" cy="337899"/>
          </a:xfrm>
          <a:prstGeom prst="rect">
            <a:avLst/>
          </a:prstGeom>
          <a:noFill/>
          <a:ln/>
        </p:spPr>
        <p:txBody>
          <a:bodyPr wrap="none" lIns="0" tIns="0" rIns="0" bIns="0" rtlCol="0" anchor="t"/>
          <a:lstStyle/>
          <a:p>
            <a:pPr algn="ctr" indent="0" marL="0">
              <a:lnSpc>
                <a:spcPts val="2650"/>
              </a:lnSpc>
              <a:buNone/>
            </a:pPr>
            <a:r>
              <a:rPr lang="en-US" sz="2650" dirty="0">
                <a:solidFill>
                  <a:srgbClr val="3A3630"/>
                </a:solidFill>
                <a:latin typeface="Lora" pitchFamily="34" charset="0"/>
                <a:ea typeface="Lora" pitchFamily="34" charset="-122"/>
                <a:cs typeface="Lora" pitchFamily="34" charset="-120"/>
              </a:rPr>
              <a:t>4</a:t>
            </a:r>
            <a:endParaRPr lang="en-US" sz="2650" dirty="0"/>
          </a:p>
        </p:txBody>
      </p:sp>
      <p:sp>
        <p:nvSpPr>
          <p:cNvPr id="17" name="Text 15"/>
          <p:cNvSpPr/>
          <p:nvPr/>
        </p:nvSpPr>
        <p:spPr>
          <a:xfrm>
            <a:off x="8212693" y="4903470"/>
            <a:ext cx="2959894"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Elecciones anticipadas</a:t>
            </a:r>
            <a:endParaRPr lang="en-US" sz="2200" dirty="0"/>
          </a:p>
        </p:txBody>
      </p:sp>
      <p:sp>
        <p:nvSpPr>
          <p:cNvPr id="18" name="Text 16"/>
          <p:cNvSpPr/>
          <p:nvPr/>
        </p:nvSpPr>
        <p:spPr>
          <a:xfrm>
            <a:off x="8212693" y="5399008"/>
            <a:ext cx="5579983" cy="1149072"/>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La gobernabilidad de Duhalde se puso en duda, lo que lo obligó a convocar elecciones anticipadas para abril del 2003.</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06529"/>
          </a:xfrm>
          <a:prstGeom prst="rect">
            <a:avLst/>
          </a:prstGeom>
        </p:spPr>
      </p:pic>
      <p:pic>
        <p:nvPicPr>
          <p:cNvPr id="3" name="Image 1" descr="preencoded.png">    </p:cNvPr>
          <p:cNvPicPr>
            <a:picLocks noChangeAspect="1"/>
          </p:cNvPicPr>
          <p:nvPr/>
        </p:nvPicPr>
        <p:blipFill>
          <a:blip r:embed="rId2"/>
          <a:stretch>
            <a:fillRect/>
          </a:stretch>
        </p:blipFill>
        <p:spPr>
          <a:xfrm>
            <a:off x="5871686" y="270629"/>
            <a:ext cx="2887028" cy="2165271"/>
          </a:xfrm>
          <a:prstGeom prst="rect">
            <a:avLst/>
          </a:prstGeom>
        </p:spPr>
      </p:pic>
      <p:sp>
        <p:nvSpPr>
          <p:cNvPr id="4" name="Text 0"/>
          <p:cNvSpPr/>
          <p:nvPr/>
        </p:nvSpPr>
        <p:spPr>
          <a:xfrm>
            <a:off x="757833" y="3474839"/>
            <a:ext cx="7621548" cy="636746"/>
          </a:xfrm>
          <a:prstGeom prst="rect">
            <a:avLst/>
          </a:prstGeom>
          <a:noFill/>
          <a:ln/>
        </p:spPr>
        <p:txBody>
          <a:bodyPr wrap="none" lIns="0" tIns="0" rIns="0" bIns="0" rtlCol="0" anchor="t"/>
          <a:lstStyle/>
          <a:p>
            <a:pPr indent="0" marL="0">
              <a:lnSpc>
                <a:spcPts val="5000"/>
              </a:lnSpc>
              <a:buNone/>
            </a:pPr>
            <a:r>
              <a:rPr lang="en-US" sz="4000" dirty="0">
                <a:solidFill>
                  <a:srgbClr val="38512F"/>
                </a:solidFill>
                <a:latin typeface="Lora" pitchFamily="34" charset="0"/>
                <a:ea typeface="Lora" pitchFamily="34" charset="-122"/>
                <a:cs typeface="Lora" pitchFamily="34" charset="-120"/>
              </a:rPr>
              <a:t>                      El Contexto Previo. </a:t>
            </a:r>
            <a:endParaRPr lang="en-US" sz="4000" dirty="0"/>
          </a:p>
        </p:txBody>
      </p:sp>
      <p:sp>
        <p:nvSpPr>
          <p:cNvPr id="5" name="Text 1"/>
          <p:cNvSpPr/>
          <p:nvPr/>
        </p:nvSpPr>
        <p:spPr>
          <a:xfrm>
            <a:off x="757833" y="4652724"/>
            <a:ext cx="3263265" cy="318492"/>
          </a:xfrm>
          <a:prstGeom prst="rect">
            <a:avLst/>
          </a:prstGeom>
          <a:noFill/>
          <a:ln/>
        </p:spPr>
        <p:txBody>
          <a:bodyPr wrap="none" lIns="0" tIns="0" rIns="0" bIns="0" rtlCol="0" anchor="t"/>
          <a:lstStyle/>
          <a:p>
            <a:pPr indent="0" marL="0">
              <a:lnSpc>
                <a:spcPts val="2500"/>
              </a:lnSpc>
              <a:buNone/>
            </a:pPr>
            <a:r>
              <a:rPr lang="en-US" sz="2000" dirty="0">
                <a:solidFill>
                  <a:srgbClr val="38512F"/>
                </a:solidFill>
                <a:latin typeface="Lora" pitchFamily="34" charset="0"/>
                <a:ea typeface="Lora" pitchFamily="34" charset="-122"/>
                <a:cs typeface="Lora" pitchFamily="34" charset="-120"/>
              </a:rPr>
              <a:t>Deuda Externa Insostenible</a:t>
            </a:r>
            <a:endParaRPr lang="en-US" sz="2000" dirty="0"/>
          </a:p>
        </p:txBody>
      </p:sp>
      <p:sp>
        <p:nvSpPr>
          <p:cNvPr id="6" name="Text 2"/>
          <p:cNvSpPr/>
          <p:nvPr/>
        </p:nvSpPr>
        <p:spPr>
          <a:xfrm>
            <a:off x="757833" y="5187672"/>
            <a:ext cx="4018955" cy="1732359"/>
          </a:xfrm>
          <a:prstGeom prst="rect">
            <a:avLst/>
          </a:prstGeom>
          <a:noFill/>
          <a:ln/>
        </p:spPr>
        <p:txBody>
          <a:bodyPr wrap="square" lIns="0" tIns="0" rIns="0" bIns="0" rtlCol="0" anchor="t"/>
          <a:lstStyle/>
          <a:p>
            <a:pPr indent="0" marL="0">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Para noviembre de 1999, la deuda externa argentina alcanzaba los 146.000 millones de dólares, una cifra exorbitante para un país con una población de 36 millones de habitantes.</a:t>
            </a:r>
            <a:endParaRPr lang="en-US" sz="1700" dirty="0"/>
          </a:p>
        </p:txBody>
      </p:sp>
      <p:sp>
        <p:nvSpPr>
          <p:cNvPr id="7" name="Text 3"/>
          <p:cNvSpPr/>
          <p:nvPr/>
        </p:nvSpPr>
        <p:spPr>
          <a:xfrm>
            <a:off x="5312569" y="4652724"/>
            <a:ext cx="2547342" cy="318492"/>
          </a:xfrm>
          <a:prstGeom prst="rect">
            <a:avLst/>
          </a:prstGeom>
          <a:noFill/>
          <a:ln/>
        </p:spPr>
        <p:txBody>
          <a:bodyPr wrap="none" lIns="0" tIns="0" rIns="0" bIns="0" rtlCol="0" anchor="t"/>
          <a:lstStyle/>
          <a:p>
            <a:pPr indent="0" marL="0">
              <a:lnSpc>
                <a:spcPts val="2500"/>
              </a:lnSpc>
              <a:buNone/>
            </a:pPr>
            <a:r>
              <a:rPr lang="en-US" sz="2000" dirty="0">
                <a:solidFill>
                  <a:srgbClr val="38512F"/>
                </a:solidFill>
                <a:latin typeface="Lora" pitchFamily="34" charset="0"/>
                <a:ea typeface="Lora" pitchFamily="34" charset="-122"/>
                <a:cs typeface="Lora" pitchFamily="34" charset="-120"/>
              </a:rPr>
              <a:t>Desempleo y Pobreza</a:t>
            </a:r>
            <a:endParaRPr lang="en-US" sz="2000" dirty="0"/>
          </a:p>
        </p:txBody>
      </p:sp>
      <p:sp>
        <p:nvSpPr>
          <p:cNvPr id="8" name="Text 4"/>
          <p:cNvSpPr/>
          <p:nvPr/>
        </p:nvSpPr>
        <p:spPr>
          <a:xfrm>
            <a:off x="5312569" y="5187672"/>
            <a:ext cx="4018955" cy="1039416"/>
          </a:xfrm>
          <a:prstGeom prst="rect">
            <a:avLst/>
          </a:prstGeom>
          <a:noFill/>
          <a:ln/>
        </p:spPr>
        <p:txBody>
          <a:bodyPr wrap="square" lIns="0" tIns="0" rIns="0" bIns="0" rtlCol="0" anchor="t"/>
          <a:lstStyle/>
          <a:p>
            <a:pPr indent="0" marL="0">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La tasa de desempleo en Argentina era del 17%, y el 32% de la población vivía por debajo de la línea de pobreza. </a:t>
            </a:r>
            <a:endParaRPr lang="en-US" sz="1700" dirty="0"/>
          </a:p>
        </p:txBody>
      </p:sp>
      <p:sp>
        <p:nvSpPr>
          <p:cNvPr id="9" name="Text 5"/>
          <p:cNvSpPr/>
          <p:nvPr/>
        </p:nvSpPr>
        <p:spPr>
          <a:xfrm>
            <a:off x="9867305" y="4652724"/>
            <a:ext cx="2547342" cy="318492"/>
          </a:xfrm>
          <a:prstGeom prst="rect">
            <a:avLst/>
          </a:prstGeom>
          <a:noFill/>
          <a:ln/>
        </p:spPr>
        <p:txBody>
          <a:bodyPr wrap="none" lIns="0" tIns="0" rIns="0" bIns="0" rtlCol="0" anchor="t"/>
          <a:lstStyle/>
          <a:p>
            <a:pPr indent="0" marL="0">
              <a:lnSpc>
                <a:spcPts val="2500"/>
              </a:lnSpc>
              <a:buNone/>
            </a:pPr>
            <a:r>
              <a:rPr lang="en-US" sz="2000" dirty="0">
                <a:solidFill>
                  <a:srgbClr val="38512F"/>
                </a:solidFill>
                <a:latin typeface="Lora" pitchFamily="34" charset="0"/>
                <a:ea typeface="Lora" pitchFamily="34" charset="-122"/>
                <a:cs typeface="Lora" pitchFamily="34" charset="-120"/>
              </a:rPr>
              <a:t>Convertibilidad. </a:t>
            </a:r>
            <a:endParaRPr lang="en-US" sz="2000" dirty="0"/>
          </a:p>
        </p:txBody>
      </p:sp>
      <p:sp>
        <p:nvSpPr>
          <p:cNvPr id="10" name="Text 6"/>
          <p:cNvSpPr/>
          <p:nvPr/>
        </p:nvSpPr>
        <p:spPr>
          <a:xfrm>
            <a:off x="9867305" y="5187672"/>
            <a:ext cx="4018955" cy="2078831"/>
          </a:xfrm>
          <a:prstGeom prst="rect">
            <a:avLst/>
          </a:prstGeom>
          <a:noFill/>
          <a:ln/>
        </p:spPr>
        <p:txBody>
          <a:bodyPr wrap="square" lIns="0" tIns="0" rIns="0" bIns="0" rtlCol="0" anchor="t"/>
          <a:lstStyle/>
          <a:p>
            <a:pPr indent="0" marL="0">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La sociedad argentina se resistía a abandonar la convertibilidad. El gobierno de Menem se había endeudado para mantener la paridad económica, pero la falta de reservas de dólares generaba una situación insostenible.</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34695" y="657582"/>
            <a:ext cx="7847409" cy="1634490"/>
          </a:xfrm>
          <a:prstGeom prst="rect">
            <a:avLst/>
          </a:prstGeom>
          <a:noFill/>
          <a:ln/>
        </p:spPr>
        <p:txBody>
          <a:bodyPr wrap="square" lIns="0" tIns="0" rIns="0" bIns="0" rtlCol="0" anchor="t"/>
          <a:lstStyle/>
          <a:p>
            <a:pPr indent="0" marL="0">
              <a:lnSpc>
                <a:spcPts val="4250"/>
              </a:lnSpc>
              <a:buNone/>
            </a:pPr>
            <a:r>
              <a:rPr lang="en-US" sz="3400" dirty="0">
                <a:solidFill>
                  <a:srgbClr val="38512F"/>
                </a:solidFill>
                <a:latin typeface="Lora" pitchFamily="34" charset="0"/>
                <a:ea typeface="Lora" pitchFamily="34" charset="-122"/>
                <a:cs typeface="Lora" pitchFamily="34" charset="-120"/>
              </a:rPr>
              <a:t>El Cambio de Gobierno y la Persistencia de las Políticas Neoliberales</a:t>
            </a:r>
            <a:endParaRPr lang="en-US" sz="3400" dirty="0"/>
          </a:p>
        </p:txBody>
      </p:sp>
      <p:sp>
        <p:nvSpPr>
          <p:cNvPr id="4" name="Shape 1"/>
          <p:cNvSpPr/>
          <p:nvPr/>
        </p:nvSpPr>
        <p:spPr>
          <a:xfrm>
            <a:off x="6401038" y="2569845"/>
            <a:ext cx="22860" cy="5002054"/>
          </a:xfrm>
          <a:prstGeom prst="roundRect">
            <a:avLst>
              <a:gd name="adj" fmla="val 121540"/>
            </a:avLst>
          </a:prstGeom>
          <a:solidFill>
            <a:srgbClr val="D9CDBA"/>
          </a:solidFill>
          <a:ln/>
        </p:spPr>
      </p:sp>
      <p:sp>
        <p:nvSpPr>
          <p:cNvPr id="5" name="Shape 2"/>
          <p:cNvSpPr/>
          <p:nvPr/>
        </p:nvSpPr>
        <p:spPr>
          <a:xfrm>
            <a:off x="6597968" y="2975134"/>
            <a:ext cx="648295" cy="22860"/>
          </a:xfrm>
          <a:prstGeom prst="roundRect">
            <a:avLst>
              <a:gd name="adj" fmla="val 121540"/>
            </a:avLst>
          </a:prstGeom>
          <a:solidFill>
            <a:srgbClr val="D9CDBA"/>
          </a:solidFill>
          <a:ln/>
        </p:spPr>
      </p:sp>
      <p:sp>
        <p:nvSpPr>
          <p:cNvPr id="6" name="Shape 3"/>
          <p:cNvSpPr/>
          <p:nvPr/>
        </p:nvSpPr>
        <p:spPr>
          <a:xfrm>
            <a:off x="6204109" y="2778204"/>
            <a:ext cx="416719" cy="416719"/>
          </a:xfrm>
          <a:prstGeom prst="roundRect">
            <a:avLst>
              <a:gd name="adj" fmla="val 6667"/>
            </a:avLst>
          </a:prstGeom>
          <a:solidFill>
            <a:srgbClr val="F3E7D4"/>
          </a:solidFill>
          <a:ln/>
        </p:spPr>
      </p:sp>
      <p:sp>
        <p:nvSpPr>
          <p:cNvPr id="7" name="Text 4"/>
          <p:cNvSpPr/>
          <p:nvPr/>
        </p:nvSpPr>
        <p:spPr>
          <a:xfrm>
            <a:off x="6364843" y="2855833"/>
            <a:ext cx="95131" cy="261461"/>
          </a:xfrm>
          <a:prstGeom prst="rect">
            <a:avLst/>
          </a:prstGeom>
          <a:noFill/>
          <a:ln/>
        </p:spPr>
        <p:txBody>
          <a:bodyPr wrap="none" lIns="0" tIns="0" rIns="0" bIns="0" rtlCol="0" anchor="t"/>
          <a:lstStyle/>
          <a:p>
            <a:pPr algn="ctr" indent="0" marL="0">
              <a:lnSpc>
                <a:spcPts val="2050"/>
              </a:lnSpc>
              <a:buNone/>
            </a:pPr>
            <a:r>
              <a:rPr lang="en-US" sz="2050" dirty="0">
                <a:solidFill>
                  <a:srgbClr val="3A3630"/>
                </a:solidFill>
                <a:latin typeface="Lora" pitchFamily="34" charset="0"/>
                <a:ea typeface="Lora" pitchFamily="34" charset="-122"/>
                <a:cs typeface="Lora" pitchFamily="34" charset="-120"/>
              </a:rPr>
              <a:t>1</a:t>
            </a:r>
            <a:endParaRPr lang="en-US" sz="2050" dirty="0"/>
          </a:p>
        </p:txBody>
      </p:sp>
      <p:sp>
        <p:nvSpPr>
          <p:cNvPr id="8" name="Text 5"/>
          <p:cNvSpPr/>
          <p:nvPr/>
        </p:nvSpPr>
        <p:spPr>
          <a:xfrm>
            <a:off x="7431167" y="2754987"/>
            <a:ext cx="3392567" cy="272296"/>
          </a:xfrm>
          <a:prstGeom prst="rect">
            <a:avLst/>
          </a:prstGeom>
          <a:noFill/>
          <a:ln/>
        </p:spPr>
        <p:txBody>
          <a:bodyPr wrap="none" lIns="0" tIns="0" rIns="0" bIns="0" rtlCol="0" anchor="t"/>
          <a:lstStyle/>
          <a:p>
            <a:pPr algn="l" indent="0" marL="0">
              <a:lnSpc>
                <a:spcPts val="2100"/>
              </a:lnSpc>
              <a:buNone/>
            </a:pPr>
            <a:r>
              <a:rPr lang="en-US" sz="1700" dirty="0">
                <a:solidFill>
                  <a:srgbClr val="3A3630"/>
                </a:solidFill>
                <a:latin typeface="Lora" pitchFamily="34" charset="0"/>
                <a:ea typeface="Lora" pitchFamily="34" charset="-122"/>
                <a:cs typeface="Lora" pitchFamily="34" charset="-120"/>
              </a:rPr>
              <a:t>Derrota del Peronismo Neoliberal</a:t>
            </a:r>
            <a:endParaRPr lang="en-US" sz="1700" dirty="0"/>
          </a:p>
        </p:txBody>
      </p:sp>
      <p:sp>
        <p:nvSpPr>
          <p:cNvPr id="9" name="Text 6"/>
          <p:cNvSpPr/>
          <p:nvPr/>
        </p:nvSpPr>
        <p:spPr>
          <a:xfrm>
            <a:off x="7431167" y="3138368"/>
            <a:ext cx="6550938" cy="889040"/>
          </a:xfrm>
          <a:prstGeom prst="rect">
            <a:avLst/>
          </a:prstGeom>
          <a:noFill/>
          <a:ln/>
        </p:spPr>
        <p:txBody>
          <a:bodyPr wrap="square" lIns="0" tIns="0" rIns="0" bIns="0" rtlCol="0" anchor="t"/>
          <a:lstStyle/>
          <a:p>
            <a:pPr algn="l" indent="0" marL="0">
              <a:lnSpc>
                <a:spcPts val="2300"/>
              </a:lnSpc>
              <a:buNone/>
            </a:pPr>
            <a:r>
              <a:rPr lang="en-US" sz="1450" dirty="0">
                <a:solidFill>
                  <a:srgbClr val="3A3630"/>
                </a:solidFill>
                <a:latin typeface="Source Sans Pro" pitchFamily="34" charset="0"/>
                <a:ea typeface="Source Sans Pro" pitchFamily="34" charset="-122"/>
                <a:cs typeface="Source Sans Pro" pitchFamily="34" charset="-120"/>
              </a:rPr>
              <a:t>El 10 de diciembre de 1999, la alianza de la UCR con Fernando de la Rua como presidente y el FREPASO con Carlos Alvarez como vicepresidente, derrotó al peronismo neoliberal.</a:t>
            </a:r>
            <a:endParaRPr lang="en-US" sz="1450" dirty="0"/>
          </a:p>
        </p:txBody>
      </p:sp>
      <p:sp>
        <p:nvSpPr>
          <p:cNvPr id="10" name="Shape 7"/>
          <p:cNvSpPr/>
          <p:nvPr/>
        </p:nvSpPr>
        <p:spPr>
          <a:xfrm>
            <a:off x="6597968" y="4802981"/>
            <a:ext cx="648295" cy="22860"/>
          </a:xfrm>
          <a:prstGeom prst="roundRect">
            <a:avLst>
              <a:gd name="adj" fmla="val 121540"/>
            </a:avLst>
          </a:prstGeom>
          <a:solidFill>
            <a:srgbClr val="D9CDBA"/>
          </a:solidFill>
          <a:ln/>
        </p:spPr>
      </p:sp>
      <p:sp>
        <p:nvSpPr>
          <p:cNvPr id="11" name="Shape 8"/>
          <p:cNvSpPr/>
          <p:nvPr/>
        </p:nvSpPr>
        <p:spPr>
          <a:xfrm>
            <a:off x="6204109" y="4606052"/>
            <a:ext cx="416719" cy="416719"/>
          </a:xfrm>
          <a:prstGeom prst="roundRect">
            <a:avLst>
              <a:gd name="adj" fmla="val 6667"/>
            </a:avLst>
          </a:prstGeom>
          <a:solidFill>
            <a:srgbClr val="F3E7D4"/>
          </a:solidFill>
          <a:ln/>
        </p:spPr>
      </p:sp>
      <p:sp>
        <p:nvSpPr>
          <p:cNvPr id="12" name="Text 9"/>
          <p:cNvSpPr/>
          <p:nvPr/>
        </p:nvSpPr>
        <p:spPr>
          <a:xfrm>
            <a:off x="6342221" y="4683681"/>
            <a:ext cx="140375" cy="261461"/>
          </a:xfrm>
          <a:prstGeom prst="rect">
            <a:avLst/>
          </a:prstGeom>
          <a:noFill/>
          <a:ln/>
        </p:spPr>
        <p:txBody>
          <a:bodyPr wrap="none" lIns="0" tIns="0" rIns="0" bIns="0" rtlCol="0" anchor="t"/>
          <a:lstStyle/>
          <a:p>
            <a:pPr algn="ctr" indent="0" marL="0">
              <a:lnSpc>
                <a:spcPts val="2050"/>
              </a:lnSpc>
              <a:buNone/>
            </a:pPr>
            <a:r>
              <a:rPr lang="en-US" sz="2050" dirty="0">
                <a:solidFill>
                  <a:srgbClr val="3A3630"/>
                </a:solidFill>
                <a:latin typeface="Lora" pitchFamily="34" charset="0"/>
                <a:ea typeface="Lora" pitchFamily="34" charset="-122"/>
                <a:cs typeface="Lora" pitchFamily="34" charset="-120"/>
              </a:rPr>
              <a:t>2</a:t>
            </a:r>
            <a:endParaRPr lang="en-US" sz="2050" dirty="0"/>
          </a:p>
        </p:txBody>
      </p:sp>
      <p:sp>
        <p:nvSpPr>
          <p:cNvPr id="13" name="Text 10"/>
          <p:cNvSpPr/>
          <p:nvPr/>
        </p:nvSpPr>
        <p:spPr>
          <a:xfrm>
            <a:off x="7431167" y="4582835"/>
            <a:ext cx="4415433" cy="272296"/>
          </a:xfrm>
          <a:prstGeom prst="rect">
            <a:avLst/>
          </a:prstGeom>
          <a:noFill/>
          <a:ln/>
        </p:spPr>
        <p:txBody>
          <a:bodyPr wrap="none" lIns="0" tIns="0" rIns="0" bIns="0" rtlCol="0" anchor="t"/>
          <a:lstStyle/>
          <a:p>
            <a:pPr algn="l" indent="0" marL="0">
              <a:lnSpc>
                <a:spcPts val="2100"/>
              </a:lnSpc>
              <a:buNone/>
            </a:pPr>
            <a:r>
              <a:rPr lang="en-US" sz="1700" dirty="0">
                <a:solidFill>
                  <a:srgbClr val="3A3630"/>
                </a:solidFill>
                <a:latin typeface="Lora" pitchFamily="34" charset="0"/>
                <a:ea typeface="Lora" pitchFamily="34" charset="-122"/>
                <a:cs typeface="Lora" pitchFamily="34" charset="-120"/>
              </a:rPr>
              <a:t>Mantenimiento de las Políticas Neoliberales</a:t>
            </a:r>
            <a:endParaRPr lang="en-US" sz="1700" dirty="0"/>
          </a:p>
        </p:txBody>
      </p:sp>
      <p:sp>
        <p:nvSpPr>
          <p:cNvPr id="14" name="Text 11"/>
          <p:cNvSpPr/>
          <p:nvPr/>
        </p:nvSpPr>
        <p:spPr>
          <a:xfrm>
            <a:off x="7431167" y="4966216"/>
            <a:ext cx="6550938" cy="889040"/>
          </a:xfrm>
          <a:prstGeom prst="rect">
            <a:avLst/>
          </a:prstGeom>
          <a:noFill/>
          <a:ln/>
        </p:spPr>
        <p:txBody>
          <a:bodyPr wrap="square" lIns="0" tIns="0" rIns="0" bIns="0" rtlCol="0" anchor="t"/>
          <a:lstStyle/>
          <a:p>
            <a:pPr algn="l" indent="0" marL="0">
              <a:lnSpc>
                <a:spcPts val="2300"/>
              </a:lnSpc>
              <a:buNone/>
            </a:pPr>
            <a:r>
              <a:rPr lang="en-US" sz="1450" dirty="0">
                <a:solidFill>
                  <a:srgbClr val="3A3630"/>
                </a:solidFill>
                <a:latin typeface="Source Sans Pro" pitchFamily="34" charset="0"/>
                <a:ea typeface="Source Sans Pro" pitchFamily="34" charset="-122"/>
                <a:cs typeface="Source Sans Pro" pitchFamily="34" charset="-120"/>
              </a:rPr>
              <a:t>A pesar del cambio de gobierno, las políticas neoliberales se mantuvieron, incluyendo la convertibilidad, que vinculaba el peso argentino al dólar estadounidense.</a:t>
            </a:r>
            <a:endParaRPr lang="en-US" sz="1450" dirty="0"/>
          </a:p>
        </p:txBody>
      </p:sp>
      <p:sp>
        <p:nvSpPr>
          <p:cNvPr id="15" name="Shape 12"/>
          <p:cNvSpPr/>
          <p:nvPr/>
        </p:nvSpPr>
        <p:spPr>
          <a:xfrm>
            <a:off x="6597968" y="6630829"/>
            <a:ext cx="648295" cy="22860"/>
          </a:xfrm>
          <a:prstGeom prst="roundRect">
            <a:avLst>
              <a:gd name="adj" fmla="val 121540"/>
            </a:avLst>
          </a:prstGeom>
          <a:solidFill>
            <a:srgbClr val="D9CDBA"/>
          </a:solidFill>
          <a:ln/>
        </p:spPr>
      </p:sp>
      <p:sp>
        <p:nvSpPr>
          <p:cNvPr id="16" name="Shape 13"/>
          <p:cNvSpPr/>
          <p:nvPr/>
        </p:nvSpPr>
        <p:spPr>
          <a:xfrm>
            <a:off x="6204109" y="6433899"/>
            <a:ext cx="416719" cy="416719"/>
          </a:xfrm>
          <a:prstGeom prst="roundRect">
            <a:avLst>
              <a:gd name="adj" fmla="val 6667"/>
            </a:avLst>
          </a:prstGeom>
          <a:solidFill>
            <a:srgbClr val="F3E7D4"/>
          </a:solidFill>
          <a:ln/>
        </p:spPr>
      </p:sp>
      <p:sp>
        <p:nvSpPr>
          <p:cNvPr id="17" name="Text 14"/>
          <p:cNvSpPr/>
          <p:nvPr/>
        </p:nvSpPr>
        <p:spPr>
          <a:xfrm>
            <a:off x="6339602" y="6511528"/>
            <a:ext cx="145613" cy="261461"/>
          </a:xfrm>
          <a:prstGeom prst="rect">
            <a:avLst/>
          </a:prstGeom>
          <a:noFill/>
          <a:ln/>
        </p:spPr>
        <p:txBody>
          <a:bodyPr wrap="none" lIns="0" tIns="0" rIns="0" bIns="0" rtlCol="0" anchor="t"/>
          <a:lstStyle/>
          <a:p>
            <a:pPr algn="ctr" indent="0" marL="0">
              <a:lnSpc>
                <a:spcPts val="2050"/>
              </a:lnSpc>
              <a:buNone/>
            </a:pPr>
            <a:r>
              <a:rPr lang="en-US" sz="2050" dirty="0">
                <a:solidFill>
                  <a:srgbClr val="3A3630"/>
                </a:solidFill>
                <a:latin typeface="Lora" pitchFamily="34" charset="0"/>
                <a:ea typeface="Lora" pitchFamily="34" charset="-122"/>
                <a:cs typeface="Lora" pitchFamily="34" charset="-120"/>
              </a:rPr>
              <a:t>3</a:t>
            </a:r>
            <a:endParaRPr lang="en-US" sz="2050" dirty="0"/>
          </a:p>
        </p:txBody>
      </p:sp>
      <p:sp>
        <p:nvSpPr>
          <p:cNvPr id="18" name="Text 15"/>
          <p:cNvSpPr/>
          <p:nvPr/>
        </p:nvSpPr>
        <p:spPr>
          <a:xfrm>
            <a:off x="7431167" y="6410682"/>
            <a:ext cx="2310765" cy="272296"/>
          </a:xfrm>
          <a:prstGeom prst="rect">
            <a:avLst/>
          </a:prstGeom>
          <a:noFill/>
          <a:ln/>
        </p:spPr>
        <p:txBody>
          <a:bodyPr wrap="none" lIns="0" tIns="0" rIns="0" bIns="0" rtlCol="0" anchor="t"/>
          <a:lstStyle/>
          <a:p>
            <a:pPr algn="l" indent="0" marL="0">
              <a:lnSpc>
                <a:spcPts val="2100"/>
              </a:lnSpc>
              <a:buNone/>
            </a:pPr>
            <a:r>
              <a:rPr lang="en-US" sz="1700" dirty="0">
                <a:solidFill>
                  <a:srgbClr val="3A3630"/>
                </a:solidFill>
                <a:latin typeface="Lora" pitchFamily="34" charset="0"/>
                <a:ea typeface="Lora" pitchFamily="34" charset="-122"/>
                <a:cs typeface="Lora" pitchFamily="34" charset="-120"/>
              </a:rPr>
              <a:t>Medidas de Austeridad</a:t>
            </a:r>
            <a:endParaRPr lang="en-US" sz="1700" dirty="0"/>
          </a:p>
        </p:txBody>
      </p:sp>
      <p:sp>
        <p:nvSpPr>
          <p:cNvPr id="19" name="Text 16"/>
          <p:cNvSpPr/>
          <p:nvPr/>
        </p:nvSpPr>
        <p:spPr>
          <a:xfrm>
            <a:off x="7431167" y="6794063"/>
            <a:ext cx="6550938" cy="592693"/>
          </a:xfrm>
          <a:prstGeom prst="rect">
            <a:avLst/>
          </a:prstGeom>
          <a:noFill/>
          <a:ln/>
        </p:spPr>
        <p:txBody>
          <a:bodyPr wrap="square" lIns="0" tIns="0" rIns="0" bIns="0" rtlCol="0" anchor="t"/>
          <a:lstStyle/>
          <a:p>
            <a:pPr algn="l" indent="0" marL="0">
              <a:lnSpc>
                <a:spcPts val="2300"/>
              </a:lnSpc>
              <a:buNone/>
            </a:pPr>
            <a:r>
              <a:rPr lang="en-US" sz="1450" dirty="0">
                <a:solidFill>
                  <a:srgbClr val="3A3630"/>
                </a:solidFill>
                <a:latin typeface="Source Sans Pro" pitchFamily="34" charset="0"/>
                <a:ea typeface="Source Sans Pro" pitchFamily="34" charset="-122"/>
                <a:cs typeface="Source Sans Pro" pitchFamily="34" charset="-120"/>
              </a:rPr>
              <a:t>Para mantener la convertibilidad, el gobierno se vio obligado a implementar medidas de austeridad, como la reducción del gasto público y la reestructuración de la deuda.</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4708" y="825222"/>
            <a:ext cx="7647384" cy="1257776"/>
          </a:xfrm>
          <a:prstGeom prst="rect">
            <a:avLst/>
          </a:prstGeom>
          <a:noFill/>
          <a:ln/>
        </p:spPr>
        <p:txBody>
          <a:bodyPr wrap="square" lIns="0" tIns="0" rIns="0" bIns="0" rtlCol="0" anchor="t"/>
          <a:lstStyle/>
          <a:p>
            <a:pPr indent="0" marL="0">
              <a:lnSpc>
                <a:spcPts val="4950"/>
              </a:lnSpc>
              <a:buNone/>
            </a:pPr>
            <a:r>
              <a:rPr lang="en-US" sz="3950" dirty="0">
                <a:solidFill>
                  <a:srgbClr val="38512F"/>
                </a:solidFill>
                <a:latin typeface="Lora" pitchFamily="34" charset="0"/>
                <a:ea typeface="Lora" pitchFamily="34" charset="-122"/>
                <a:cs typeface="Lora" pitchFamily="34" charset="-120"/>
              </a:rPr>
              <a:t>El Aumento del Riesgo País y la Fuga de Capitales</a:t>
            </a:r>
            <a:endParaRPr lang="en-US" sz="3950" dirty="0"/>
          </a:p>
        </p:txBody>
      </p:sp>
      <p:sp>
        <p:nvSpPr>
          <p:cNvPr id="4" name="Shape 1"/>
          <p:cNvSpPr/>
          <p:nvPr/>
        </p:nvSpPr>
        <p:spPr>
          <a:xfrm>
            <a:off x="6234708" y="2644140"/>
            <a:ext cx="481012" cy="481013"/>
          </a:xfrm>
          <a:prstGeom prst="roundRect">
            <a:avLst>
              <a:gd name="adj" fmla="val 6668"/>
            </a:avLst>
          </a:prstGeom>
          <a:solidFill>
            <a:srgbClr val="F3E7D4"/>
          </a:solidFill>
          <a:ln/>
        </p:spPr>
      </p:sp>
      <p:sp>
        <p:nvSpPr>
          <p:cNvPr id="5" name="Text 2"/>
          <p:cNvSpPr/>
          <p:nvPr/>
        </p:nvSpPr>
        <p:spPr>
          <a:xfrm>
            <a:off x="6420207" y="2733675"/>
            <a:ext cx="109895" cy="301823"/>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6" name="Text 3"/>
          <p:cNvSpPr/>
          <p:nvPr/>
        </p:nvSpPr>
        <p:spPr>
          <a:xfrm>
            <a:off x="6929438" y="2644140"/>
            <a:ext cx="2785229" cy="314444"/>
          </a:xfrm>
          <a:prstGeom prst="rect">
            <a:avLst/>
          </a:prstGeom>
          <a:noFill/>
          <a:ln/>
        </p:spPr>
        <p:txBody>
          <a:bodyPr wrap="none" lIns="0" tIns="0" rIns="0" bIns="0" rtlCol="0" anchor="t"/>
          <a:lstStyle/>
          <a:p>
            <a:pPr indent="0" marL="0">
              <a:lnSpc>
                <a:spcPts val="2450"/>
              </a:lnSpc>
              <a:buNone/>
            </a:pPr>
            <a:r>
              <a:rPr lang="en-US" sz="1950" dirty="0">
                <a:solidFill>
                  <a:srgbClr val="3A3630"/>
                </a:solidFill>
                <a:latin typeface="Lora" pitchFamily="34" charset="0"/>
                <a:ea typeface="Lora" pitchFamily="34" charset="-122"/>
                <a:cs typeface="Lora" pitchFamily="34" charset="-120"/>
              </a:rPr>
              <a:t>Creciente Desconfianza</a:t>
            </a:r>
            <a:endParaRPr lang="en-US" sz="1950" dirty="0"/>
          </a:p>
        </p:txBody>
      </p:sp>
      <p:sp>
        <p:nvSpPr>
          <p:cNvPr id="7" name="Text 4"/>
          <p:cNvSpPr/>
          <p:nvPr/>
        </p:nvSpPr>
        <p:spPr>
          <a:xfrm>
            <a:off x="6929438" y="3086814"/>
            <a:ext cx="3022163" cy="2394466"/>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El denominado riesgo país comenzó a aumentar, lo que reflejaba la desconfianza de los calificadores internacionales en la capacidad de Argentina para hacer frente a sus obligaciones financieras.</a:t>
            </a:r>
            <a:endParaRPr lang="en-US" sz="1650" dirty="0"/>
          </a:p>
        </p:txBody>
      </p:sp>
      <p:sp>
        <p:nvSpPr>
          <p:cNvPr id="8" name="Shape 5"/>
          <p:cNvSpPr/>
          <p:nvPr/>
        </p:nvSpPr>
        <p:spPr>
          <a:xfrm>
            <a:off x="10165318" y="2644140"/>
            <a:ext cx="481012" cy="481013"/>
          </a:xfrm>
          <a:prstGeom prst="roundRect">
            <a:avLst>
              <a:gd name="adj" fmla="val 6668"/>
            </a:avLst>
          </a:prstGeom>
          <a:solidFill>
            <a:srgbClr val="F3E7D4"/>
          </a:solidFill>
          <a:ln/>
        </p:spPr>
      </p:sp>
      <p:sp>
        <p:nvSpPr>
          <p:cNvPr id="9" name="Text 6"/>
          <p:cNvSpPr/>
          <p:nvPr/>
        </p:nvSpPr>
        <p:spPr>
          <a:xfrm>
            <a:off x="10324743" y="2733675"/>
            <a:ext cx="162163" cy="301823"/>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10" name="Text 7"/>
          <p:cNvSpPr/>
          <p:nvPr/>
        </p:nvSpPr>
        <p:spPr>
          <a:xfrm>
            <a:off x="10860048" y="2644140"/>
            <a:ext cx="3022163" cy="628888"/>
          </a:xfrm>
          <a:prstGeom prst="rect">
            <a:avLst/>
          </a:prstGeom>
          <a:noFill/>
          <a:ln/>
        </p:spPr>
        <p:txBody>
          <a:bodyPr wrap="square" lIns="0" tIns="0" rIns="0" bIns="0" rtlCol="0" anchor="t"/>
          <a:lstStyle/>
          <a:p>
            <a:pPr indent="0" marL="0">
              <a:lnSpc>
                <a:spcPts val="2450"/>
              </a:lnSpc>
              <a:buNone/>
            </a:pPr>
            <a:r>
              <a:rPr lang="en-US" sz="1950" dirty="0">
                <a:solidFill>
                  <a:srgbClr val="3A3630"/>
                </a:solidFill>
                <a:latin typeface="Lora" pitchFamily="34" charset="0"/>
                <a:ea typeface="Lora" pitchFamily="34" charset="-122"/>
                <a:cs typeface="Lora" pitchFamily="34" charset="-120"/>
              </a:rPr>
              <a:t>Renuncia del Vicepresidente</a:t>
            </a:r>
            <a:endParaRPr lang="en-US" sz="1950" dirty="0"/>
          </a:p>
        </p:txBody>
      </p:sp>
      <p:sp>
        <p:nvSpPr>
          <p:cNvPr id="11" name="Text 8"/>
          <p:cNvSpPr/>
          <p:nvPr/>
        </p:nvSpPr>
        <p:spPr>
          <a:xfrm>
            <a:off x="10860048" y="3401258"/>
            <a:ext cx="3022163" cy="1710333"/>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En octubre del 2000, el vicepresidente Carlos Alvarez renunció, denunciando la corrupción del gobierno de De la Rua.</a:t>
            </a:r>
            <a:endParaRPr lang="en-US" sz="1650" dirty="0"/>
          </a:p>
        </p:txBody>
      </p:sp>
      <p:sp>
        <p:nvSpPr>
          <p:cNvPr id="12" name="Shape 9"/>
          <p:cNvSpPr/>
          <p:nvPr/>
        </p:nvSpPr>
        <p:spPr>
          <a:xfrm>
            <a:off x="6234708" y="5935504"/>
            <a:ext cx="481012" cy="481013"/>
          </a:xfrm>
          <a:prstGeom prst="roundRect">
            <a:avLst>
              <a:gd name="adj" fmla="val 6668"/>
            </a:avLst>
          </a:prstGeom>
          <a:solidFill>
            <a:srgbClr val="F3E7D4"/>
          </a:solidFill>
          <a:ln/>
        </p:spPr>
      </p:sp>
      <p:sp>
        <p:nvSpPr>
          <p:cNvPr id="13" name="Text 10"/>
          <p:cNvSpPr/>
          <p:nvPr/>
        </p:nvSpPr>
        <p:spPr>
          <a:xfrm>
            <a:off x="6391156" y="6025039"/>
            <a:ext cx="168116" cy="301823"/>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
        <p:nvSpPr>
          <p:cNvPr id="14" name="Text 11"/>
          <p:cNvSpPr/>
          <p:nvPr/>
        </p:nvSpPr>
        <p:spPr>
          <a:xfrm>
            <a:off x="6929438" y="5935504"/>
            <a:ext cx="4456152" cy="314444"/>
          </a:xfrm>
          <a:prstGeom prst="rect">
            <a:avLst/>
          </a:prstGeom>
          <a:noFill/>
          <a:ln/>
        </p:spPr>
        <p:txBody>
          <a:bodyPr wrap="none" lIns="0" tIns="0" rIns="0" bIns="0" rtlCol="0" anchor="t"/>
          <a:lstStyle/>
          <a:p>
            <a:pPr indent="0" marL="0">
              <a:lnSpc>
                <a:spcPts val="2450"/>
              </a:lnSpc>
              <a:buNone/>
            </a:pPr>
            <a:r>
              <a:rPr lang="en-US" sz="1950" dirty="0">
                <a:solidFill>
                  <a:srgbClr val="3A3630"/>
                </a:solidFill>
                <a:latin typeface="Lora" pitchFamily="34" charset="0"/>
                <a:ea typeface="Lora" pitchFamily="34" charset="-122"/>
                <a:cs typeface="Lora" pitchFamily="34" charset="-120"/>
              </a:rPr>
              <a:t>Fuga de Divisas y Salidas de Depósitos</a:t>
            </a:r>
            <a:endParaRPr lang="en-US" sz="1950" dirty="0"/>
          </a:p>
        </p:txBody>
      </p:sp>
      <p:sp>
        <p:nvSpPr>
          <p:cNvPr id="15" name="Text 12"/>
          <p:cNvSpPr/>
          <p:nvPr/>
        </p:nvSpPr>
        <p:spPr>
          <a:xfrm>
            <a:off x="6929438" y="6378178"/>
            <a:ext cx="6952655" cy="1026200"/>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La renuncia del vicepresidente provocó una gran fuga de divisas y una aceleración de las salidas de depósitos del sistema bancario, que ascendieron a 779 millones de dólares en octubre y a 1.038 millones en noviembre.</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755577"/>
            <a:ext cx="9434751"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El Blindaje Financiero y sus efectos. </a:t>
            </a:r>
            <a:endParaRPr lang="en-US" sz="4400" dirty="0"/>
          </a:p>
        </p:txBody>
      </p:sp>
      <p:sp>
        <p:nvSpPr>
          <p:cNvPr id="3" name="Shape 1"/>
          <p:cNvSpPr/>
          <p:nvPr/>
        </p:nvSpPr>
        <p:spPr>
          <a:xfrm>
            <a:off x="837724" y="2818567"/>
            <a:ext cx="4158734" cy="3655338"/>
          </a:xfrm>
          <a:prstGeom prst="roundRect">
            <a:avLst>
              <a:gd name="adj" fmla="val 982"/>
            </a:avLst>
          </a:prstGeom>
          <a:solidFill>
            <a:srgbClr val="F3E7D4"/>
          </a:solidFill>
          <a:ln/>
        </p:spPr>
      </p:sp>
      <p:sp>
        <p:nvSpPr>
          <p:cNvPr id="4" name="Text 2"/>
          <p:cNvSpPr/>
          <p:nvPr/>
        </p:nvSpPr>
        <p:spPr>
          <a:xfrm>
            <a:off x="1077039" y="3057882"/>
            <a:ext cx="3063478"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Negociación con el FMI</a:t>
            </a:r>
            <a:endParaRPr lang="en-US" sz="2200" dirty="0"/>
          </a:p>
        </p:txBody>
      </p:sp>
      <p:sp>
        <p:nvSpPr>
          <p:cNvPr id="5" name="Text 3"/>
          <p:cNvSpPr/>
          <p:nvPr/>
        </p:nvSpPr>
        <p:spPr>
          <a:xfrm>
            <a:off x="1077039" y="3553420"/>
            <a:ext cx="3680103"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En diciembre del 2000, el gobierno de De la Rua negoció con el FMI un multimillonario blindaje financiero, con aportes de varios bancos internacionales.</a:t>
            </a:r>
            <a:endParaRPr lang="en-US" sz="1850" dirty="0"/>
          </a:p>
        </p:txBody>
      </p:sp>
      <p:sp>
        <p:nvSpPr>
          <p:cNvPr id="6" name="Shape 4"/>
          <p:cNvSpPr/>
          <p:nvPr/>
        </p:nvSpPr>
        <p:spPr>
          <a:xfrm>
            <a:off x="5235773" y="2818567"/>
            <a:ext cx="4158734" cy="3655338"/>
          </a:xfrm>
          <a:prstGeom prst="roundRect">
            <a:avLst>
              <a:gd name="adj" fmla="val 982"/>
            </a:avLst>
          </a:prstGeom>
          <a:solidFill>
            <a:srgbClr val="F3E7D4"/>
          </a:solidFill>
          <a:ln/>
        </p:spPr>
      </p:sp>
      <p:sp>
        <p:nvSpPr>
          <p:cNvPr id="7" name="Text 5"/>
          <p:cNvSpPr/>
          <p:nvPr/>
        </p:nvSpPr>
        <p:spPr>
          <a:xfrm>
            <a:off x="5475089" y="3057882"/>
            <a:ext cx="3210997"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Condiciones del Blindaje</a:t>
            </a:r>
            <a:endParaRPr lang="en-US" sz="2200" dirty="0"/>
          </a:p>
        </p:txBody>
      </p:sp>
      <p:sp>
        <p:nvSpPr>
          <p:cNvPr id="8" name="Text 6"/>
          <p:cNvSpPr/>
          <p:nvPr/>
        </p:nvSpPr>
        <p:spPr>
          <a:xfrm>
            <a:off x="5475089" y="3553420"/>
            <a:ext cx="3680103" cy="2681168"/>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FMI otorgó 40.000 millones de dólares a Argentina a cambio de la implementación de un programa de ajuste fiscal, que incluía el congelamiento del gasto público, la reducción del déficit fiscal y la reforma del sistema previsional.</a:t>
            </a:r>
            <a:endParaRPr lang="en-US" sz="1850" dirty="0"/>
          </a:p>
        </p:txBody>
      </p:sp>
      <p:sp>
        <p:nvSpPr>
          <p:cNvPr id="9" name="Shape 7"/>
          <p:cNvSpPr/>
          <p:nvPr/>
        </p:nvSpPr>
        <p:spPr>
          <a:xfrm>
            <a:off x="9633823" y="2818567"/>
            <a:ext cx="4158734" cy="3655338"/>
          </a:xfrm>
          <a:prstGeom prst="roundRect">
            <a:avLst>
              <a:gd name="adj" fmla="val 982"/>
            </a:avLst>
          </a:prstGeom>
          <a:solidFill>
            <a:srgbClr val="F3E7D4"/>
          </a:solidFill>
          <a:ln/>
        </p:spPr>
      </p:sp>
      <p:sp>
        <p:nvSpPr>
          <p:cNvPr id="10" name="Text 8"/>
          <p:cNvSpPr/>
          <p:nvPr/>
        </p:nvSpPr>
        <p:spPr>
          <a:xfrm>
            <a:off x="9873139" y="3057882"/>
            <a:ext cx="2816185" cy="351949"/>
          </a:xfrm>
          <a:prstGeom prst="rect">
            <a:avLst/>
          </a:prstGeom>
          <a:noFill/>
          <a:ln/>
        </p:spPr>
        <p:txBody>
          <a:bodyPr wrap="none" lIns="0" tIns="0" rIns="0" bIns="0" rtlCol="0" anchor="t"/>
          <a:lstStyle/>
          <a:p>
            <a:pPr indent="0" marL="0">
              <a:lnSpc>
                <a:spcPts val="2750"/>
              </a:lnSpc>
              <a:buNone/>
            </a:pPr>
            <a:r>
              <a:rPr lang="en-US" sz="2200" dirty="0">
                <a:solidFill>
                  <a:srgbClr val="3A3630"/>
                </a:solidFill>
                <a:latin typeface="Lora" pitchFamily="34" charset="0"/>
                <a:ea typeface="Lora" pitchFamily="34" charset="-122"/>
                <a:cs typeface="Lora" pitchFamily="34" charset="-120"/>
              </a:rPr>
              <a:t>Falta de Confianza</a:t>
            </a:r>
            <a:endParaRPr lang="en-US" sz="2200" dirty="0"/>
          </a:p>
        </p:txBody>
      </p:sp>
      <p:sp>
        <p:nvSpPr>
          <p:cNvPr id="11" name="Text 9"/>
          <p:cNvSpPr/>
          <p:nvPr/>
        </p:nvSpPr>
        <p:spPr>
          <a:xfrm>
            <a:off x="9873139" y="3553420"/>
            <a:ext cx="3680103" cy="2298144"/>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blindaje financiero no logró generar confianza en la economía argentina, y en marzo del 2001 se registró la mayor salida de depósitos bancarios de la historia, alcanzando los 5.543 millones de dólares.</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658297"/>
            <a:ext cx="11379398"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El Megacanje: Una Operación Controversial</a:t>
            </a:r>
            <a:endParaRPr lang="en-US" sz="4400" dirty="0"/>
          </a:p>
        </p:txBody>
      </p:sp>
      <p:pic>
        <p:nvPicPr>
          <p:cNvPr id="3" name="Image 0" descr="preencoded.png">    </p:cNvPr>
          <p:cNvPicPr>
            <a:picLocks noChangeAspect="1"/>
          </p:cNvPicPr>
          <p:nvPr/>
        </p:nvPicPr>
        <p:blipFill>
          <a:blip r:embed="rId1"/>
          <a:stretch>
            <a:fillRect/>
          </a:stretch>
        </p:blipFill>
        <p:spPr>
          <a:xfrm>
            <a:off x="837724" y="1721287"/>
            <a:ext cx="3238738" cy="957501"/>
          </a:xfrm>
          <a:prstGeom prst="rect">
            <a:avLst/>
          </a:prstGeom>
        </p:spPr>
      </p:pic>
      <p:sp>
        <p:nvSpPr>
          <p:cNvPr id="4" name="Text 1"/>
          <p:cNvSpPr/>
          <p:nvPr/>
        </p:nvSpPr>
        <p:spPr>
          <a:xfrm>
            <a:off x="1077039" y="3037761"/>
            <a:ext cx="2760107" cy="1055846"/>
          </a:xfrm>
          <a:prstGeom prst="rect">
            <a:avLst/>
          </a:prstGeom>
          <a:noFill/>
          <a:ln/>
        </p:spPr>
        <p:txBody>
          <a:bodyPr wrap="squar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Renuncia del Ministro de Economía</a:t>
            </a:r>
            <a:endParaRPr lang="en-US" sz="2200" dirty="0"/>
          </a:p>
        </p:txBody>
      </p:sp>
      <p:sp>
        <p:nvSpPr>
          <p:cNvPr id="5" name="Text 2"/>
          <p:cNvSpPr/>
          <p:nvPr/>
        </p:nvSpPr>
        <p:spPr>
          <a:xfrm>
            <a:off x="1077039" y="4237196"/>
            <a:ext cx="2760107" cy="1149072"/>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En abril del 2001, asume Domingo Cavallo, quien implementó el megacanje.</a:t>
            </a:r>
            <a:endParaRPr lang="en-US" sz="1850" dirty="0"/>
          </a:p>
        </p:txBody>
      </p:sp>
      <p:pic>
        <p:nvPicPr>
          <p:cNvPr id="6" name="Image 1" descr="preencoded.png">    </p:cNvPr>
          <p:cNvPicPr>
            <a:picLocks noChangeAspect="1"/>
          </p:cNvPicPr>
          <p:nvPr/>
        </p:nvPicPr>
        <p:blipFill>
          <a:blip r:embed="rId2"/>
          <a:stretch>
            <a:fillRect/>
          </a:stretch>
        </p:blipFill>
        <p:spPr>
          <a:xfrm>
            <a:off x="4076462" y="1721287"/>
            <a:ext cx="3238738" cy="957501"/>
          </a:xfrm>
          <a:prstGeom prst="rect">
            <a:avLst/>
          </a:prstGeom>
        </p:spPr>
      </p:pic>
      <p:sp>
        <p:nvSpPr>
          <p:cNvPr id="7" name="Text 3"/>
          <p:cNvSpPr/>
          <p:nvPr/>
        </p:nvSpPr>
        <p:spPr>
          <a:xfrm>
            <a:off x="4315778" y="3037761"/>
            <a:ext cx="2760107" cy="703898"/>
          </a:xfrm>
          <a:prstGeom prst="rect">
            <a:avLst/>
          </a:prstGeom>
          <a:noFill/>
          <a:ln/>
        </p:spPr>
        <p:txBody>
          <a:bodyPr wrap="squar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Reestructuración de la Deuda</a:t>
            </a:r>
            <a:endParaRPr lang="en-US" sz="2200" dirty="0"/>
          </a:p>
        </p:txBody>
      </p:sp>
      <p:sp>
        <p:nvSpPr>
          <p:cNvPr id="8" name="Text 4"/>
          <p:cNvSpPr/>
          <p:nvPr/>
        </p:nvSpPr>
        <p:spPr>
          <a:xfrm>
            <a:off x="4315778" y="3885247"/>
            <a:ext cx="2760107" cy="2298144"/>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megacanje consistía en reestructurar el pago de la deuda, alargando los plazos a cambio de un incremento en los intereses.</a:t>
            </a:r>
            <a:endParaRPr lang="en-US" sz="1850" dirty="0"/>
          </a:p>
        </p:txBody>
      </p:sp>
      <p:pic>
        <p:nvPicPr>
          <p:cNvPr id="9" name="Image 2" descr="preencoded.png">    </p:cNvPr>
          <p:cNvPicPr>
            <a:picLocks noChangeAspect="1"/>
          </p:cNvPicPr>
          <p:nvPr/>
        </p:nvPicPr>
        <p:blipFill>
          <a:blip r:embed="rId3"/>
          <a:stretch>
            <a:fillRect/>
          </a:stretch>
        </p:blipFill>
        <p:spPr>
          <a:xfrm>
            <a:off x="7315200" y="1721287"/>
            <a:ext cx="3238738" cy="957501"/>
          </a:xfrm>
          <a:prstGeom prst="rect">
            <a:avLst/>
          </a:prstGeom>
        </p:spPr>
      </p:pic>
      <p:sp>
        <p:nvSpPr>
          <p:cNvPr id="10" name="Text 5"/>
          <p:cNvSpPr/>
          <p:nvPr/>
        </p:nvSpPr>
        <p:spPr>
          <a:xfrm>
            <a:off x="7554516" y="3037761"/>
            <a:ext cx="2760107"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Éxito Inicial</a:t>
            </a:r>
            <a:endParaRPr lang="en-US" sz="2200" dirty="0"/>
          </a:p>
        </p:txBody>
      </p:sp>
      <p:sp>
        <p:nvSpPr>
          <p:cNvPr id="11" name="Text 6"/>
          <p:cNvSpPr/>
          <p:nvPr/>
        </p:nvSpPr>
        <p:spPr>
          <a:xfrm>
            <a:off x="7554516" y="3533299"/>
            <a:ext cx="2760107" cy="1915120"/>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En los primeros tres meses, el megacanje tuvo éxito, revirtiendo en gran parte la salida de depósitos bancarios.</a:t>
            </a:r>
            <a:endParaRPr lang="en-US" sz="1850" dirty="0"/>
          </a:p>
        </p:txBody>
      </p:sp>
      <p:pic>
        <p:nvPicPr>
          <p:cNvPr id="12" name="Image 3" descr="preencoded.png">    </p:cNvPr>
          <p:cNvPicPr>
            <a:picLocks noChangeAspect="1"/>
          </p:cNvPicPr>
          <p:nvPr/>
        </p:nvPicPr>
        <p:blipFill>
          <a:blip r:embed="rId4"/>
          <a:stretch>
            <a:fillRect/>
          </a:stretch>
        </p:blipFill>
        <p:spPr>
          <a:xfrm>
            <a:off x="10553938" y="1721287"/>
            <a:ext cx="3238738" cy="957501"/>
          </a:xfrm>
          <a:prstGeom prst="rect">
            <a:avLst/>
          </a:prstGeom>
        </p:spPr>
      </p:pic>
      <p:sp>
        <p:nvSpPr>
          <p:cNvPr id="13" name="Text 7"/>
          <p:cNvSpPr/>
          <p:nvPr/>
        </p:nvSpPr>
        <p:spPr>
          <a:xfrm>
            <a:off x="10793254" y="3037761"/>
            <a:ext cx="2760107" cy="703898"/>
          </a:xfrm>
          <a:prstGeom prst="rect">
            <a:avLst/>
          </a:prstGeom>
          <a:noFill/>
          <a:ln/>
        </p:spPr>
        <p:txBody>
          <a:bodyPr wrap="squar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Perjuicio para Argentina</a:t>
            </a:r>
            <a:endParaRPr lang="en-US" sz="2200" dirty="0"/>
          </a:p>
        </p:txBody>
      </p:sp>
      <p:sp>
        <p:nvSpPr>
          <p:cNvPr id="14" name="Text 8"/>
          <p:cNvSpPr/>
          <p:nvPr/>
        </p:nvSpPr>
        <p:spPr>
          <a:xfrm>
            <a:off x="10793254" y="3885247"/>
            <a:ext cx="2760107" cy="3447217"/>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Un peritaje judicial determinó que el país sufrió un perjuicio de 55.000 millones de dólares por el megacanje, mientras que siete bancos implicados en la operación obtuvieron 150 millones de dólares en comisiones.</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8254" y="438150"/>
            <a:ext cx="4473773" cy="5325904"/>
          </a:xfrm>
          <a:prstGeom prst="rect">
            <a:avLst/>
          </a:prstGeom>
        </p:spPr>
      </p:pic>
      <p:sp>
        <p:nvSpPr>
          <p:cNvPr id="3" name="Shape 0"/>
          <p:cNvSpPr/>
          <p:nvPr/>
        </p:nvSpPr>
        <p:spPr>
          <a:xfrm>
            <a:off x="557570" y="5943243"/>
            <a:ext cx="13515261" cy="1859280"/>
          </a:xfrm>
          <a:prstGeom prst="roundRect">
            <a:avLst>
              <a:gd name="adj" fmla="val 1285"/>
            </a:avLst>
          </a:prstGeom>
          <a:noFill/>
          <a:ln w="7620">
            <a:solidFill>
              <a:srgbClr val="000000">
                <a:alpha val="8000"/>
              </a:srgbClr>
            </a:solidFill>
            <a:prstDash val="solid"/>
          </a:ln>
        </p:spPr>
      </p:sp>
      <p:sp>
        <p:nvSpPr>
          <p:cNvPr id="4" name="Shape 1"/>
          <p:cNvSpPr/>
          <p:nvPr/>
        </p:nvSpPr>
        <p:spPr>
          <a:xfrm>
            <a:off x="565190" y="5950863"/>
            <a:ext cx="13500021" cy="461010"/>
          </a:xfrm>
          <a:prstGeom prst="rect">
            <a:avLst/>
          </a:prstGeom>
          <a:solidFill>
            <a:srgbClr val="FFFFFF">
              <a:alpha val="4000"/>
            </a:srgbClr>
          </a:solidFill>
          <a:ln/>
        </p:spPr>
      </p:sp>
      <p:sp>
        <p:nvSpPr>
          <p:cNvPr id="5" name="Text 2"/>
          <p:cNvSpPr/>
          <p:nvPr/>
        </p:nvSpPr>
        <p:spPr>
          <a:xfrm>
            <a:off x="724495" y="605397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Deuda antes del Megacanje</a:t>
            </a:r>
            <a:endParaRPr lang="en-US" sz="1250" dirty="0"/>
          </a:p>
        </p:txBody>
      </p:sp>
      <p:sp>
        <p:nvSpPr>
          <p:cNvPr id="6" name="Text 3"/>
          <p:cNvSpPr/>
          <p:nvPr/>
        </p:nvSpPr>
        <p:spPr>
          <a:xfrm>
            <a:off x="7478316" y="605397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Deuda después del Megacanje</a:t>
            </a:r>
            <a:endParaRPr lang="en-US" sz="1250" dirty="0"/>
          </a:p>
        </p:txBody>
      </p:sp>
      <p:sp>
        <p:nvSpPr>
          <p:cNvPr id="7" name="Shape 4"/>
          <p:cNvSpPr/>
          <p:nvPr/>
        </p:nvSpPr>
        <p:spPr>
          <a:xfrm>
            <a:off x="565190" y="6411873"/>
            <a:ext cx="13500021" cy="461010"/>
          </a:xfrm>
          <a:prstGeom prst="rect">
            <a:avLst/>
          </a:prstGeom>
          <a:solidFill>
            <a:srgbClr val="000000">
              <a:alpha val="4000"/>
            </a:srgbClr>
          </a:solidFill>
          <a:ln/>
        </p:spPr>
      </p:sp>
      <p:sp>
        <p:nvSpPr>
          <p:cNvPr id="8" name="Text 5"/>
          <p:cNvSpPr/>
          <p:nvPr/>
        </p:nvSpPr>
        <p:spPr>
          <a:xfrm>
            <a:off x="724495" y="651498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60.500 millones de dólares</a:t>
            </a:r>
            <a:endParaRPr lang="en-US" sz="1250" dirty="0"/>
          </a:p>
        </p:txBody>
      </p:sp>
      <p:sp>
        <p:nvSpPr>
          <p:cNvPr id="9" name="Text 6"/>
          <p:cNvSpPr/>
          <p:nvPr/>
        </p:nvSpPr>
        <p:spPr>
          <a:xfrm>
            <a:off x="7478316" y="651498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98.400 millones de dólares</a:t>
            </a:r>
            <a:endParaRPr lang="en-US" sz="1250" dirty="0"/>
          </a:p>
        </p:txBody>
      </p:sp>
      <p:sp>
        <p:nvSpPr>
          <p:cNvPr id="10" name="Shape 7"/>
          <p:cNvSpPr/>
          <p:nvPr/>
        </p:nvSpPr>
        <p:spPr>
          <a:xfrm>
            <a:off x="565190" y="6872883"/>
            <a:ext cx="13500021" cy="461010"/>
          </a:xfrm>
          <a:prstGeom prst="rect">
            <a:avLst/>
          </a:prstGeom>
          <a:solidFill>
            <a:srgbClr val="FFFFFF">
              <a:alpha val="4000"/>
            </a:srgbClr>
          </a:solidFill>
          <a:ln/>
        </p:spPr>
      </p:sp>
      <p:sp>
        <p:nvSpPr>
          <p:cNvPr id="11" name="Text 8"/>
          <p:cNvSpPr/>
          <p:nvPr/>
        </p:nvSpPr>
        <p:spPr>
          <a:xfrm>
            <a:off x="724495" y="697599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124.400 millones de dólares</a:t>
            </a:r>
            <a:endParaRPr lang="en-US" sz="1250" dirty="0"/>
          </a:p>
        </p:txBody>
      </p:sp>
      <p:sp>
        <p:nvSpPr>
          <p:cNvPr id="12" name="Text 9"/>
          <p:cNvSpPr/>
          <p:nvPr/>
        </p:nvSpPr>
        <p:spPr>
          <a:xfrm>
            <a:off x="7478316" y="697599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126.600 millones de dólares</a:t>
            </a:r>
            <a:endParaRPr lang="en-US" sz="1250" dirty="0"/>
          </a:p>
        </p:txBody>
      </p:sp>
      <p:sp>
        <p:nvSpPr>
          <p:cNvPr id="13" name="Shape 10"/>
          <p:cNvSpPr/>
          <p:nvPr/>
        </p:nvSpPr>
        <p:spPr>
          <a:xfrm>
            <a:off x="565190" y="7333893"/>
            <a:ext cx="13500021" cy="461010"/>
          </a:xfrm>
          <a:prstGeom prst="rect">
            <a:avLst/>
          </a:prstGeom>
          <a:solidFill>
            <a:srgbClr val="000000">
              <a:alpha val="4000"/>
            </a:srgbClr>
          </a:solidFill>
          <a:ln/>
        </p:spPr>
      </p:sp>
      <p:sp>
        <p:nvSpPr>
          <p:cNvPr id="14" name="Text 11"/>
          <p:cNvSpPr/>
          <p:nvPr/>
        </p:nvSpPr>
        <p:spPr>
          <a:xfrm>
            <a:off x="724495" y="743700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82.300 millones de dólares</a:t>
            </a:r>
            <a:endParaRPr lang="en-US" sz="1250" dirty="0"/>
          </a:p>
        </p:txBody>
      </p:sp>
      <p:sp>
        <p:nvSpPr>
          <p:cNvPr id="15" name="Text 12"/>
          <p:cNvSpPr/>
          <p:nvPr/>
        </p:nvSpPr>
        <p:spPr>
          <a:xfrm>
            <a:off x="7478316" y="7437001"/>
            <a:ext cx="6427589" cy="254794"/>
          </a:xfrm>
          <a:prstGeom prst="rect">
            <a:avLst/>
          </a:prstGeom>
          <a:noFill/>
          <a:ln/>
        </p:spPr>
        <p:txBody>
          <a:bodyPr wrap="none" lIns="0" tIns="0" rIns="0" bIns="0" rtlCol="0" anchor="t"/>
          <a:lstStyle/>
          <a:p>
            <a:pPr indent="0" marL="0">
              <a:lnSpc>
                <a:spcPts val="2000"/>
              </a:lnSpc>
              <a:buNone/>
            </a:pPr>
            <a:r>
              <a:rPr lang="en-US" sz="1250" dirty="0">
                <a:solidFill>
                  <a:srgbClr val="3A3630"/>
                </a:solidFill>
                <a:latin typeface="Source Sans Pro" pitchFamily="34" charset="0"/>
                <a:ea typeface="Source Sans Pro" pitchFamily="34" charset="-122"/>
                <a:cs typeface="Source Sans Pro" pitchFamily="34" charset="-120"/>
              </a:rPr>
              <a:t>120.700 millones de dólares</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2273737"/>
            <a:ext cx="7468553" cy="1408033"/>
          </a:xfrm>
          <a:prstGeom prst="rect">
            <a:avLst/>
          </a:prstGeom>
          <a:noFill/>
          <a:ln/>
        </p:spPr>
        <p:txBody>
          <a:bodyPr wrap="squar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El Aumento de la Deuda y la Crisis Provincial</a:t>
            </a:r>
            <a:endParaRPr lang="en-US" sz="4400" dirty="0"/>
          </a:p>
        </p:txBody>
      </p:sp>
      <p:sp>
        <p:nvSpPr>
          <p:cNvPr id="4" name="Text 1"/>
          <p:cNvSpPr/>
          <p:nvPr/>
        </p:nvSpPr>
        <p:spPr>
          <a:xfrm>
            <a:off x="837724" y="4040743"/>
            <a:ext cx="7468553"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Las provincias argentinas eran las más endeudadas y solicitaron apoyo al gobierno, que no pudo brindarles la asistencia necesaria. Ante esta situación, Cavallo implementó el "déficit cero", que consistía en destinar la recaudación efectiva de cada mes al pago de los intereses de la deuda, dejando un saldo mínimo para el gasto público.</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989421"/>
          </a:xfrm>
          <a:prstGeom prst="rect">
            <a:avLst/>
          </a:prstGeom>
        </p:spPr>
      </p:pic>
      <p:sp>
        <p:nvSpPr>
          <p:cNvPr id="3" name="Text 0"/>
          <p:cNvSpPr/>
          <p:nvPr/>
        </p:nvSpPr>
        <p:spPr>
          <a:xfrm>
            <a:off x="837009" y="3647122"/>
            <a:ext cx="9124950" cy="703302"/>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El Corralito y la Salida de De la Rua</a:t>
            </a:r>
            <a:endParaRPr lang="en-US" sz="4400" dirty="0"/>
          </a:p>
        </p:txBody>
      </p:sp>
      <p:pic>
        <p:nvPicPr>
          <p:cNvPr id="4" name="Image 1" descr="preencoded.png">    </p:cNvPr>
          <p:cNvPicPr>
            <a:picLocks noChangeAspect="1"/>
          </p:cNvPicPr>
          <p:nvPr/>
        </p:nvPicPr>
        <p:blipFill>
          <a:blip r:embed="rId2"/>
          <a:stretch>
            <a:fillRect/>
          </a:stretch>
        </p:blipFill>
        <p:spPr>
          <a:xfrm>
            <a:off x="837009" y="4709160"/>
            <a:ext cx="597813" cy="597813"/>
          </a:xfrm>
          <a:prstGeom prst="rect">
            <a:avLst/>
          </a:prstGeom>
        </p:spPr>
      </p:pic>
      <p:sp>
        <p:nvSpPr>
          <p:cNvPr id="5" name="Text 1"/>
          <p:cNvSpPr/>
          <p:nvPr/>
        </p:nvSpPr>
        <p:spPr>
          <a:xfrm>
            <a:off x="837009" y="5546050"/>
            <a:ext cx="2813566" cy="351592"/>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El Corralito</a:t>
            </a:r>
            <a:endParaRPr lang="en-US" sz="2200" dirty="0"/>
          </a:p>
        </p:txBody>
      </p:sp>
      <p:sp>
        <p:nvSpPr>
          <p:cNvPr id="6" name="Text 2"/>
          <p:cNvSpPr/>
          <p:nvPr/>
        </p:nvSpPr>
        <p:spPr>
          <a:xfrm>
            <a:off x="837009" y="6041112"/>
            <a:ext cx="4079557" cy="15306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 congelaba la posibilidad de retirar efectivo de los bancos, limitándolo a 1.000 pesos por mes o 250 pesos por semana.</a:t>
            </a:r>
            <a:endParaRPr lang="en-US" sz="1850" dirty="0"/>
          </a:p>
        </p:txBody>
      </p:sp>
      <p:pic>
        <p:nvPicPr>
          <p:cNvPr id="7" name="Image 2" descr="preencoded.png">    </p:cNvPr>
          <p:cNvPicPr>
            <a:picLocks noChangeAspect="1"/>
          </p:cNvPicPr>
          <p:nvPr/>
        </p:nvPicPr>
        <p:blipFill>
          <a:blip r:embed="rId3"/>
          <a:stretch>
            <a:fillRect/>
          </a:stretch>
        </p:blipFill>
        <p:spPr>
          <a:xfrm>
            <a:off x="5275302" y="4709160"/>
            <a:ext cx="597813" cy="597813"/>
          </a:xfrm>
          <a:prstGeom prst="rect">
            <a:avLst/>
          </a:prstGeom>
        </p:spPr>
      </p:pic>
      <p:sp>
        <p:nvSpPr>
          <p:cNvPr id="8" name="Text 3"/>
          <p:cNvSpPr/>
          <p:nvPr/>
        </p:nvSpPr>
        <p:spPr>
          <a:xfrm>
            <a:off x="5275302" y="5546050"/>
            <a:ext cx="2813566" cy="351592"/>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Reacciones Sociales</a:t>
            </a:r>
            <a:endParaRPr lang="en-US" sz="2200" dirty="0"/>
          </a:p>
        </p:txBody>
      </p:sp>
      <p:sp>
        <p:nvSpPr>
          <p:cNvPr id="9" name="Text 4"/>
          <p:cNvSpPr/>
          <p:nvPr/>
        </p:nvSpPr>
        <p:spPr>
          <a:xfrm>
            <a:off x="5275302" y="6041112"/>
            <a:ext cx="4079677" cy="15306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La sociedad argentina reaccionó con protestas y saqueos, lo que culminó con la renuncia de De la Rua el 20 de diciembre del 2001.</a:t>
            </a:r>
            <a:endParaRPr lang="en-US" sz="1850" dirty="0"/>
          </a:p>
        </p:txBody>
      </p:sp>
      <p:pic>
        <p:nvPicPr>
          <p:cNvPr id="10" name="Image 3" descr="preencoded.png">    </p:cNvPr>
          <p:cNvPicPr>
            <a:picLocks noChangeAspect="1"/>
          </p:cNvPicPr>
          <p:nvPr/>
        </p:nvPicPr>
        <p:blipFill>
          <a:blip r:embed="rId4"/>
          <a:stretch>
            <a:fillRect/>
          </a:stretch>
        </p:blipFill>
        <p:spPr>
          <a:xfrm>
            <a:off x="9713714" y="4709160"/>
            <a:ext cx="597813" cy="597813"/>
          </a:xfrm>
          <a:prstGeom prst="rect">
            <a:avLst/>
          </a:prstGeom>
        </p:spPr>
      </p:pic>
      <p:sp>
        <p:nvSpPr>
          <p:cNvPr id="11" name="Text 5"/>
          <p:cNvSpPr/>
          <p:nvPr/>
        </p:nvSpPr>
        <p:spPr>
          <a:xfrm>
            <a:off x="9713714" y="5546050"/>
            <a:ext cx="2813566" cy="351592"/>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Cesación de Pagos</a:t>
            </a:r>
            <a:endParaRPr lang="en-US" sz="2200" dirty="0"/>
          </a:p>
        </p:txBody>
      </p:sp>
      <p:sp>
        <p:nvSpPr>
          <p:cNvPr id="12" name="Text 6"/>
          <p:cNvSpPr/>
          <p:nvPr/>
        </p:nvSpPr>
        <p:spPr>
          <a:xfrm>
            <a:off x="9713714" y="6041112"/>
            <a:ext cx="4079557" cy="15306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El FMI, en respuesta a las medidas del gobierno, no liberó el desembolso pactado, allanando el camino a la cesación de pagos.</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2024-11-21T04:31:38Z</dcterms:created>
  <dcterms:modified xsi:type="dcterms:W3CDTF">2024-11-21T04:31:38Z</dcterms:modified>
</cp:coreProperties>
</file>