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2" r:id="rId6"/>
    <p:sldId id="260" r:id="rId7"/>
    <p:sldId id="261" r:id="rId8"/>
    <p:sldId id="265" r:id="rId9"/>
    <p:sldId id="268" r:id="rId10"/>
    <p:sldId id="263" r:id="rId11"/>
    <p:sldId id="269" r:id="rId12"/>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91" autoAdjust="0"/>
    <p:restoredTop sz="94660"/>
  </p:normalViewPr>
  <p:slideViewPr>
    <p:cSldViewPr snapToGrid="0">
      <p:cViewPr varScale="1">
        <p:scale>
          <a:sx n="54" d="100"/>
          <a:sy n="54" d="100"/>
        </p:scale>
        <p:origin x="-78" y="-6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78BFD34-0A26-43EC-9D72-D3201368419D}"/>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xmlns="" id="{9D744C41-BB4F-449C-8B8A-3D3796D0DB7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xmlns="" id="{E04B87ED-D7C5-490F-A044-C0B7F0BB1B55}"/>
              </a:ext>
            </a:extLst>
          </p:cNvPr>
          <p:cNvSpPr>
            <a:spLocks noGrp="1"/>
          </p:cNvSpPr>
          <p:nvPr>
            <p:ph type="dt" sz="half" idx="10"/>
          </p:nvPr>
        </p:nvSpPr>
        <p:spPr/>
        <p:txBody>
          <a:bodyPr/>
          <a:lstStyle/>
          <a:p>
            <a:fld id="{C6046F4A-1070-4FD2-B907-87850AF84B76}" type="datetimeFigureOut">
              <a:rPr lang="es-AR" smtClean="0"/>
              <a:pPr/>
              <a:t>3/10/2019</a:t>
            </a:fld>
            <a:endParaRPr lang="es-AR"/>
          </a:p>
        </p:txBody>
      </p:sp>
      <p:sp>
        <p:nvSpPr>
          <p:cNvPr id="5" name="Marcador de pie de página 4">
            <a:extLst>
              <a:ext uri="{FF2B5EF4-FFF2-40B4-BE49-F238E27FC236}">
                <a16:creationId xmlns:a16="http://schemas.microsoft.com/office/drawing/2014/main" xmlns="" id="{879B2B6B-B3FB-4726-9DB7-8CA330101658}"/>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34260822-B57E-462C-9D76-4E0589C11EA2}"/>
              </a:ext>
            </a:extLst>
          </p:cNvPr>
          <p:cNvSpPr>
            <a:spLocks noGrp="1"/>
          </p:cNvSpPr>
          <p:nvPr>
            <p:ph type="sldNum" sz="quarter" idx="12"/>
          </p:nvPr>
        </p:nvSpPr>
        <p:spPr/>
        <p:txBody>
          <a:bodyPr/>
          <a:lstStyle/>
          <a:p>
            <a:fld id="{E8872CC1-ED06-40D1-B71E-CB55F2BD0BD8}" type="slidenum">
              <a:rPr lang="es-AR" smtClean="0"/>
              <a:pPr/>
              <a:t>‹Nº›</a:t>
            </a:fld>
            <a:endParaRPr lang="es-AR"/>
          </a:p>
        </p:txBody>
      </p:sp>
    </p:spTree>
    <p:extLst>
      <p:ext uri="{BB962C8B-B14F-4D97-AF65-F5344CB8AC3E}">
        <p14:creationId xmlns:p14="http://schemas.microsoft.com/office/powerpoint/2010/main" xmlns="" val="490900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9701335-50A7-4023-960C-ACA1A312EB3E}"/>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xmlns="" id="{C52BD61D-82D0-4E7E-989E-28F4961ECA2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xmlns="" id="{2E02FE91-ADCC-4FCE-9913-B27F3E254D33}"/>
              </a:ext>
            </a:extLst>
          </p:cNvPr>
          <p:cNvSpPr>
            <a:spLocks noGrp="1"/>
          </p:cNvSpPr>
          <p:nvPr>
            <p:ph type="dt" sz="half" idx="10"/>
          </p:nvPr>
        </p:nvSpPr>
        <p:spPr/>
        <p:txBody>
          <a:bodyPr/>
          <a:lstStyle/>
          <a:p>
            <a:fld id="{C6046F4A-1070-4FD2-B907-87850AF84B76}" type="datetimeFigureOut">
              <a:rPr lang="es-AR" smtClean="0"/>
              <a:pPr/>
              <a:t>3/10/2019</a:t>
            </a:fld>
            <a:endParaRPr lang="es-AR"/>
          </a:p>
        </p:txBody>
      </p:sp>
      <p:sp>
        <p:nvSpPr>
          <p:cNvPr id="5" name="Marcador de pie de página 4">
            <a:extLst>
              <a:ext uri="{FF2B5EF4-FFF2-40B4-BE49-F238E27FC236}">
                <a16:creationId xmlns:a16="http://schemas.microsoft.com/office/drawing/2014/main" xmlns="" id="{AEE7C3AD-D15F-41B8-B92E-76369FDDBA94}"/>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BCBE7BB3-9D7D-41D8-9830-4C6075DB618A}"/>
              </a:ext>
            </a:extLst>
          </p:cNvPr>
          <p:cNvSpPr>
            <a:spLocks noGrp="1"/>
          </p:cNvSpPr>
          <p:nvPr>
            <p:ph type="sldNum" sz="quarter" idx="12"/>
          </p:nvPr>
        </p:nvSpPr>
        <p:spPr/>
        <p:txBody>
          <a:bodyPr/>
          <a:lstStyle/>
          <a:p>
            <a:fld id="{E8872CC1-ED06-40D1-B71E-CB55F2BD0BD8}" type="slidenum">
              <a:rPr lang="es-AR" smtClean="0"/>
              <a:pPr/>
              <a:t>‹Nº›</a:t>
            </a:fld>
            <a:endParaRPr lang="es-AR"/>
          </a:p>
        </p:txBody>
      </p:sp>
    </p:spTree>
    <p:extLst>
      <p:ext uri="{BB962C8B-B14F-4D97-AF65-F5344CB8AC3E}">
        <p14:creationId xmlns:p14="http://schemas.microsoft.com/office/powerpoint/2010/main" xmlns="" val="3012153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0672421C-014D-4968-A548-3DF8E960E573}"/>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xmlns="" id="{7D9F2B26-B90D-41A3-BB94-3B49BC8E2F3B}"/>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xmlns="" id="{E1B3520E-F17E-4651-B25C-A345B1E3B19C}"/>
              </a:ext>
            </a:extLst>
          </p:cNvPr>
          <p:cNvSpPr>
            <a:spLocks noGrp="1"/>
          </p:cNvSpPr>
          <p:nvPr>
            <p:ph type="dt" sz="half" idx="10"/>
          </p:nvPr>
        </p:nvSpPr>
        <p:spPr/>
        <p:txBody>
          <a:bodyPr/>
          <a:lstStyle/>
          <a:p>
            <a:fld id="{C6046F4A-1070-4FD2-B907-87850AF84B76}" type="datetimeFigureOut">
              <a:rPr lang="es-AR" smtClean="0"/>
              <a:pPr/>
              <a:t>3/10/2019</a:t>
            </a:fld>
            <a:endParaRPr lang="es-AR"/>
          </a:p>
        </p:txBody>
      </p:sp>
      <p:sp>
        <p:nvSpPr>
          <p:cNvPr id="5" name="Marcador de pie de página 4">
            <a:extLst>
              <a:ext uri="{FF2B5EF4-FFF2-40B4-BE49-F238E27FC236}">
                <a16:creationId xmlns:a16="http://schemas.microsoft.com/office/drawing/2014/main" xmlns="" id="{6C8BDDC4-C1CF-44B6-B7E3-429351E18D37}"/>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AB7E7CA5-4BC9-4351-90D2-AC4D3F59A87F}"/>
              </a:ext>
            </a:extLst>
          </p:cNvPr>
          <p:cNvSpPr>
            <a:spLocks noGrp="1"/>
          </p:cNvSpPr>
          <p:nvPr>
            <p:ph type="sldNum" sz="quarter" idx="12"/>
          </p:nvPr>
        </p:nvSpPr>
        <p:spPr/>
        <p:txBody>
          <a:bodyPr/>
          <a:lstStyle/>
          <a:p>
            <a:fld id="{E8872CC1-ED06-40D1-B71E-CB55F2BD0BD8}" type="slidenum">
              <a:rPr lang="es-AR" smtClean="0"/>
              <a:pPr/>
              <a:t>‹Nº›</a:t>
            </a:fld>
            <a:endParaRPr lang="es-AR"/>
          </a:p>
        </p:txBody>
      </p:sp>
    </p:spTree>
    <p:extLst>
      <p:ext uri="{BB962C8B-B14F-4D97-AF65-F5344CB8AC3E}">
        <p14:creationId xmlns:p14="http://schemas.microsoft.com/office/powerpoint/2010/main" xmlns="" val="1500301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522421-4017-4327-BD75-00E50DA95CDF}"/>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xmlns="" id="{B03F34EA-800B-42FA-8FAD-AA2D75C3DB3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xmlns="" id="{48862DA1-7623-48F4-9110-7F21BC677436}"/>
              </a:ext>
            </a:extLst>
          </p:cNvPr>
          <p:cNvSpPr>
            <a:spLocks noGrp="1"/>
          </p:cNvSpPr>
          <p:nvPr>
            <p:ph type="dt" sz="half" idx="10"/>
          </p:nvPr>
        </p:nvSpPr>
        <p:spPr/>
        <p:txBody>
          <a:bodyPr/>
          <a:lstStyle/>
          <a:p>
            <a:fld id="{C6046F4A-1070-4FD2-B907-87850AF84B76}" type="datetimeFigureOut">
              <a:rPr lang="es-AR" smtClean="0"/>
              <a:pPr/>
              <a:t>3/10/2019</a:t>
            </a:fld>
            <a:endParaRPr lang="es-AR"/>
          </a:p>
        </p:txBody>
      </p:sp>
      <p:sp>
        <p:nvSpPr>
          <p:cNvPr id="5" name="Marcador de pie de página 4">
            <a:extLst>
              <a:ext uri="{FF2B5EF4-FFF2-40B4-BE49-F238E27FC236}">
                <a16:creationId xmlns:a16="http://schemas.microsoft.com/office/drawing/2014/main" xmlns="" id="{F200D3A3-972D-4614-9525-80A3FD5000A0}"/>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208E7F46-E057-45C9-B527-606F29EA10B3}"/>
              </a:ext>
            </a:extLst>
          </p:cNvPr>
          <p:cNvSpPr>
            <a:spLocks noGrp="1"/>
          </p:cNvSpPr>
          <p:nvPr>
            <p:ph type="sldNum" sz="quarter" idx="12"/>
          </p:nvPr>
        </p:nvSpPr>
        <p:spPr/>
        <p:txBody>
          <a:bodyPr/>
          <a:lstStyle/>
          <a:p>
            <a:fld id="{E8872CC1-ED06-40D1-B71E-CB55F2BD0BD8}" type="slidenum">
              <a:rPr lang="es-AR" smtClean="0"/>
              <a:pPr/>
              <a:t>‹Nº›</a:t>
            </a:fld>
            <a:endParaRPr lang="es-AR"/>
          </a:p>
        </p:txBody>
      </p:sp>
    </p:spTree>
    <p:extLst>
      <p:ext uri="{BB962C8B-B14F-4D97-AF65-F5344CB8AC3E}">
        <p14:creationId xmlns:p14="http://schemas.microsoft.com/office/powerpoint/2010/main" xmlns="" val="695141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00C002F-F18B-4CB8-BE6A-A7DEEF5615A0}"/>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xmlns="" id="{AE31C35E-F21E-419A-AC92-4E894F20F30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4AD4ED03-3DF5-4331-A29E-EE037D7E19BB}"/>
              </a:ext>
            </a:extLst>
          </p:cNvPr>
          <p:cNvSpPr>
            <a:spLocks noGrp="1"/>
          </p:cNvSpPr>
          <p:nvPr>
            <p:ph type="dt" sz="half" idx="10"/>
          </p:nvPr>
        </p:nvSpPr>
        <p:spPr/>
        <p:txBody>
          <a:bodyPr/>
          <a:lstStyle/>
          <a:p>
            <a:fld id="{C6046F4A-1070-4FD2-B907-87850AF84B76}" type="datetimeFigureOut">
              <a:rPr lang="es-AR" smtClean="0"/>
              <a:pPr/>
              <a:t>3/10/2019</a:t>
            </a:fld>
            <a:endParaRPr lang="es-AR"/>
          </a:p>
        </p:txBody>
      </p:sp>
      <p:sp>
        <p:nvSpPr>
          <p:cNvPr id="5" name="Marcador de pie de página 4">
            <a:extLst>
              <a:ext uri="{FF2B5EF4-FFF2-40B4-BE49-F238E27FC236}">
                <a16:creationId xmlns:a16="http://schemas.microsoft.com/office/drawing/2014/main" xmlns="" id="{2C77E189-EA44-46A1-B8C9-7B22E9044AB4}"/>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3A5A87B1-2D5B-44EF-8C61-07FA318A0835}"/>
              </a:ext>
            </a:extLst>
          </p:cNvPr>
          <p:cNvSpPr>
            <a:spLocks noGrp="1"/>
          </p:cNvSpPr>
          <p:nvPr>
            <p:ph type="sldNum" sz="quarter" idx="12"/>
          </p:nvPr>
        </p:nvSpPr>
        <p:spPr/>
        <p:txBody>
          <a:bodyPr/>
          <a:lstStyle/>
          <a:p>
            <a:fld id="{E8872CC1-ED06-40D1-B71E-CB55F2BD0BD8}" type="slidenum">
              <a:rPr lang="es-AR" smtClean="0"/>
              <a:pPr/>
              <a:t>‹Nº›</a:t>
            </a:fld>
            <a:endParaRPr lang="es-AR"/>
          </a:p>
        </p:txBody>
      </p:sp>
    </p:spTree>
    <p:extLst>
      <p:ext uri="{BB962C8B-B14F-4D97-AF65-F5344CB8AC3E}">
        <p14:creationId xmlns:p14="http://schemas.microsoft.com/office/powerpoint/2010/main" xmlns="" val="887428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4C0F90-067A-4CFB-AA3B-F2C8519FA7FA}"/>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xmlns="" id="{13F61553-F87F-4C63-BB8D-D60185E2BEAF}"/>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xmlns="" id="{6FEE4B89-70BF-4172-8AFF-AA6CC4022B30}"/>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xmlns="" id="{49AD022D-3710-4623-B8FA-7A1251F91874}"/>
              </a:ext>
            </a:extLst>
          </p:cNvPr>
          <p:cNvSpPr>
            <a:spLocks noGrp="1"/>
          </p:cNvSpPr>
          <p:nvPr>
            <p:ph type="dt" sz="half" idx="10"/>
          </p:nvPr>
        </p:nvSpPr>
        <p:spPr/>
        <p:txBody>
          <a:bodyPr/>
          <a:lstStyle/>
          <a:p>
            <a:fld id="{C6046F4A-1070-4FD2-B907-87850AF84B76}" type="datetimeFigureOut">
              <a:rPr lang="es-AR" smtClean="0"/>
              <a:pPr/>
              <a:t>3/10/2019</a:t>
            </a:fld>
            <a:endParaRPr lang="es-AR"/>
          </a:p>
        </p:txBody>
      </p:sp>
      <p:sp>
        <p:nvSpPr>
          <p:cNvPr id="6" name="Marcador de pie de página 5">
            <a:extLst>
              <a:ext uri="{FF2B5EF4-FFF2-40B4-BE49-F238E27FC236}">
                <a16:creationId xmlns:a16="http://schemas.microsoft.com/office/drawing/2014/main" xmlns="" id="{67035BF5-A0EB-4D49-8E72-24DB665DAA93}"/>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xmlns="" id="{610CE892-98E9-4913-BAC5-3078A538DA06}"/>
              </a:ext>
            </a:extLst>
          </p:cNvPr>
          <p:cNvSpPr>
            <a:spLocks noGrp="1"/>
          </p:cNvSpPr>
          <p:nvPr>
            <p:ph type="sldNum" sz="quarter" idx="12"/>
          </p:nvPr>
        </p:nvSpPr>
        <p:spPr/>
        <p:txBody>
          <a:bodyPr/>
          <a:lstStyle/>
          <a:p>
            <a:fld id="{E8872CC1-ED06-40D1-B71E-CB55F2BD0BD8}" type="slidenum">
              <a:rPr lang="es-AR" smtClean="0"/>
              <a:pPr/>
              <a:t>‹Nº›</a:t>
            </a:fld>
            <a:endParaRPr lang="es-AR"/>
          </a:p>
        </p:txBody>
      </p:sp>
    </p:spTree>
    <p:extLst>
      <p:ext uri="{BB962C8B-B14F-4D97-AF65-F5344CB8AC3E}">
        <p14:creationId xmlns:p14="http://schemas.microsoft.com/office/powerpoint/2010/main" xmlns="" val="2394569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980DF47-B1E0-42CD-B627-5E25F9B6A403}"/>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xmlns="" id="{33BC22C3-C32C-4AC3-9E38-86266B9D821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281D6A2A-E2E3-4625-9D15-ED8D45133428}"/>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xmlns="" id="{455FCE4A-15BF-4CF0-B6FD-05FDAE1A791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D20B766A-EB49-4D57-87F0-8BDD60AC570A}"/>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xmlns="" id="{70448132-D9B8-4823-90A0-EECA0FFFA0F9}"/>
              </a:ext>
            </a:extLst>
          </p:cNvPr>
          <p:cNvSpPr>
            <a:spLocks noGrp="1"/>
          </p:cNvSpPr>
          <p:nvPr>
            <p:ph type="dt" sz="half" idx="10"/>
          </p:nvPr>
        </p:nvSpPr>
        <p:spPr/>
        <p:txBody>
          <a:bodyPr/>
          <a:lstStyle/>
          <a:p>
            <a:fld id="{C6046F4A-1070-4FD2-B907-87850AF84B76}" type="datetimeFigureOut">
              <a:rPr lang="es-AR" smtClean="0"/>
              <a:pPr/>
              <a:t>3/10/2019</a:t>
            </a:fld>
            <a:endParaRPr lang="es-AR"/>
          </a:p>
        </p:txBody>
      </p:sp>
      <p:sp>
        <p:nvSpPr>
          <p:cNvPr id="8" name="Marcador de pie de página 7">
            <a:extLst>
              <a:ext uri="{FF2B5EF4-FFF2-40B4-BE49-F238E27FC236}">
                <a16:creationId xmlns:a16="http://schemas.microsoft.com/office/drawing/2014/main" xmlns="" id="{7F570C1B-96D4-48EB-8D1A-2AA7635ABF99}"/>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xmlns="" id="{C6D1224F-1255-42D2-AE3D-4A453519081C}"/>
              </a:ext>
            </a:extLst>
          </p:cNvPr>
          <p:cNvSpPr>
            <a:spLocks noGrp="1"/>
          </p:cNvSpPr>
          <p:nvPr>
            <p:ph type="sldNum" sz="quarter" idx="12"/>
          </p:nvPr>
        </p:nvSpPr>
        <p:spPr/>
        <p:txBody>
          <a:bodyPr/>
          <a:lstStyle/>
          <a:p>
            <a:fld id="{E8872CC1-ED06-40D1-B71E-CB55F2BD0BD8}" type="slidenum">
              <a:rPr lang="es-AR" smtClean="0"/>
              <a:pPr/>
              <a:t>‹Nº›</a:t>
            </a:fld>
            <a:endParaRPr lang="es-AR"/>
          </a:p>
        </p:txBody>
      </p:sp>
    </p:spTree>
    <p:extLst>
      <p:ext uri="{BB962C8B-B14F-4D97-AF65-F5344CB8AC3E}">
        <p14:creationId xmlns:p14="http://schemas.microsoft.com/office/powerpoint/2010/main" xmlns="" val="2761937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AE44970-E3A1-4FB7-B4BB-77678CF13FF8}"/>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xmlns="" id="{C94616B6-995C-4133-94F3-20929BF1F4AC}"/>
              </a:ext>
            </a:extLst>
          </p:cNvPr>
          <p:cNvSpPr>
            <a:spLocks noGrp="1"/>
          </p:cNvSpPr>
          <p:nvPr>
            <p:ph type="dt" sz="half" idx="10"/>
          </p:nvPr>
        </p:nvSpPr>
        <p:spPr/>
        <p:txBody>
          <a:bodyPr/>
          <a:lstStyle/>
          <a:p>
            <a:fld id="{C6046F4A-1070-4FD2-B907-87850AF84B76}" type="datetimeFigureOut">
              <a:rPr lang="es-AR" smtClean="0"/>
              <a:pPr/>
              <a:t>3/10/2019</a:t>
            </a:fld>
            <a:endParaRPr lang="es-AR"/>
          </a:p>
        </p:txBody>
      </p:sp>
      <p:sp>
        <p:nvSpPr>
          <p:cNvPr id="4" name="Marcador de pie de página 3">
            <a:extLst>
              <a:ext uri="{FF2B5EF4-FFF2-40B4-BE49-F238E27FC236}">
                <a16:creationId xmlns:a16="http://schemas.microsoft.com/office/drawing/2014/main" xmlns="" id="{5E122FA0-76BB-4AB9-B1D8-30BAF5F22EA5}"/>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xmlns="" id="{DCE339E7-2C58-434E-B69F-D0B9232DA15B}"/>
              </a:ext>
            </a:extLst>
          </p:cNvPr>
          <p:cNvSpPr>
            <a:spLocks noGrp="1"/>
          </p:cNvSpPr>
          <p:nvPr>
            <p:ph type="sldNum" sz="quarter" idx="12"/>
          </p:nvPr>
        </p:nvSpPr>
        <p:spPr/>
        <p:txBody>
          <a:bodyPr/>
          <a:lstStyle/>
          <a:p>
            <a:fld id="{E8872CC1-ED06-40D1-B71E-CB55F2BD0BD8}" type="slidenum">
              <a:rPr lang="es-AR" smtClean="0"/>
              <a:pPr/>
              <a:t>‹Nº›</a:t>
            </a:fld>
            <a:endParaRPr lang="es-AR"/>
          </a:p>
        </p:txBody>
      </p:sp>
    </p:spTree>
    <p:extLst>
      <p:ext uri="{BB962C8B-B14F-4D97-AF65-F5344CB8AC3E}">
        <p14:creationId xmlns:p14="http://schemas.microsoft.com/office/powerpoint/2010/main" xmlns="" val="1425623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59078AE7-95C5-4DC9-B039-C8E9F47FE117}"/>
              </a:ext>
            </a:extLst>
          </p:cNvPr>
          <p:cNvSpPr>
            <a:spLocks noGrp="1"/>
          </p:cNvSpPr>
          <p:nvPr>
            <p:ph type="dt" sz="half" idx="10"/>
          </p:nvPr>
        </p:nvSpPr>
        <p:spPr/>
        <p:txBody>
          <a:bodyPr/>
          <a:lstStyle/>
          <a:p>
            <a:fld id="{C6046F4A-1070-4FD2-B907-87850AF84B76}" type="datetimeFigureOut">
              <a:rPr lang="es-AR" smtClean="0"/>
              <a:pPr/>
              <a:t>3/10/2019</a:t>
            </a:fld>
            <a:endParaRPr lang="es-AR"/>
          </a:p>
        </p:txBody>
      </p:sp>
      <p:sp>
        <p:nvSpPr>
          <p:cNvPr id="3" name="Marcador de pie de página 2">
            <a:extLst>
              <a:ext uri="{FF2B5EF4-FFF2-40B4-BE49-F238E27FC236}">
                <a16:creationId xmlns:a16="http://schemas.microsoft.com/office/drawing/2014/main" xmlns="" id="{B2379DBF-366D-4688-B47F-068C45F7FAAB}"/>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xmlns="" id="{F2379E8B-6DDD-48D6-9A6E-FE0E0A33423E}"/>
              </a:ext>
            </a:extLst>
          </p:cNvPr>
          <p:cNvSpPr>
            <a:spLocks noGrp="1"/>
          </p:cNvSpPr>
          <p:nvPr>
            <p:ph type="sldNum" sz="quarter" idx="12"/>
          </p:nvPr>
        </p:nvSpPr>
        <p:spPr/>
        <p:txBody>
          <a:bodyPr/>
          <a:lstStyle/>
          <a:p>
            <a:fld id="{E8872CC1-ED06-40D1-B71E-CB55F2BD0BD8}" type="slidenum">
              <a:rPr lang="es-AR" smtClean="0"/>
              <a:pPr/>
              <a:t>‹Nº›</a:t>
            </a:fld>
            <a:endParaRPr lang="es-AR"/>
          </a:p>
        </p:txBody>
      </p:sp>
    </p:spTree>
    <p:extLst>
      <p:ext uri="{BB962C8B-B14F-4D97-AF65-F5344CB8AC3E}">
        <p14:creationId xmlns:p14="http://schemas.microsoft.com/office/powerpoint/2010/main" xmlns="" val="280072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094F1D0-DD72-493B-AFF5-7F497B66187C}"/>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xmlns="" id="{3A60419A-470A-4CDA-A572-B370CEF6A9B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xmlns="" id="{184DB7D2-10DE-4045-9803-EB6EAE26C5E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555AA949-F7A7-4447-AFE9-75B1560C1AF6}"/>
              </a:ext>
            </a:extLst>
          </p:cNvPr>
          <p:cNvSpPr>
            <a:spLocks noGrp="1"/>
          </p:cNvSpPr>
          <p:nvPr>
            <p:ph type="dt" sz="half" idx="10"/>
          </p:nvPr>
        </p:nvSpPr>
        <p:spPr/>
        <p:txBody>
          <a:bodyPr/>
          <a:lstStyle/>
          <a:p>
            <a:fld id="{C6046F4A-1070-4FD2-B907-87850AF84B76}" type="datetimeFigureOut">
              <a:rPr lang="es-AR" smtClean="0"/>
              <a:pPr/>
              <a:t>3/10/2019</a:t>
            </a:fld>
            <a:endParaRPr lang="es-AR"/>
          </a:p>
        </p:txBody>
      </p:sp>
      <p:sp>
        <p:nvSpPr>
          <p:cNvPr id="6" name="Marcador de pie de página 5">
            <a:extLst>
              <a:ext uri="{FF2B5EF4-FFF2-40B4-BE49-F238E27FC236}">
                <a16:creationId xmlns:a16="http://schemas.microsoft.com/office/drawing/2014/main" xmlns="" id="{24E684E3-27CA-4272-B620-E2D493DE8989}"/>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xmlns="" id="{72BFC248-866D-448E-A1FD-789901365FFD}"/>
              </a:ext>
            </a:extLst>
          </p:cNvPr>
          <p:cNvSpPr>
            <a:spLocks noGrp="1"/>
          </p:cNvSpPr>
          <p:nvPr>
            <p:ph type="sldNum" sz="quarter" idx="12"/>
          </p:nvPr>
        </p:nvSpPr>
        <p:spPr/>
        <p:txBody>
          <a:bodyPr/>
          <a:lstStyle/>
          <a:p>
            <a:fld id="{E8872CC1-ED06-40D1-B71E-CB55F2BD0BD8}" type="slidenum">
              <a:rPr lang="es-AR" smtClean="0"/>
              <a:pPr/>
              <a:t>‹Nº›</a:t>
            </a:fld>
            <a:endParaRPr lang="es-AR"/>
          </a:p>
        </p:txBody>
      </p:sp>
    </p:spTree>
    <p:extLst>
      <p:ext uri="{BB962C8B-B14F-4D97-AF65-F5344CB8AC3E}">
        <p14:creationId xmlns:p14="http://schemas.microsoft.com/office/powerpoint/2010/main" xmlns="" val="1931767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1A85DF8-AE7A-42A4-8973-0D0EA8BCEAD1}"/>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xmlns="" id="{4707F856-DA2F-46F4-A116-2ABC9A4E838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AR"/>
          </a:p>
        </p:txBody>
      </p:sp>
      <p:sp>
        <p:nvSpPr>
          <p:cNvPr id="4" name="Marcador de texto 3">
            <a:extLst>
              <a:ext uri="{FF2B5EF4-FFF2-40B4-BE49-F238E27FC236}">
                <a16:creationId xmlns:a16="http://schemas.microsoft.com/office/drawing/2014/main" xmlns="" id="{4C016282-EEBC-4C0F-96FB-45F9294189D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D751E5DE-5272-404A-85D6-751CCE0BBC58}"/>
              </a:ext>
            </a:extLst>
          </p:cNvPr>
          <p:cNvSpPr>
            <a:spLocks noGrp="1"/>
          </p:cNvSpPr>
          <p:nvPr>
            <p:ph type="dt" sz="half" idx="10"/>
          </p:nvPr>
        </p:nvSpPr>
        <p:spPr/>
        <p:txBody>
          <a:bodyPr/>
          <a:lstStyle/>
          <a:p>
            <a:fld id="{C6046F4A-1070-4FD2-B907-87850AF84B76}" type="datetimeFigureOut">
              <a:rPr lang="es-AR" smtClean="0"/>
              <a:pPr/>
              <a:t>3/10/2019</a:t>
            </a:fld>
            <a:endParaRPr lang="es-AR"/>
          </a:p>
        </p:txBody>
      </p:sp>
      <p:sp>
        <p:nvSpPr>
          <p:cNvPr id="6" name="Marcador de pie de página 5">
            <a:extLst>
              <a:ext uri="{FF2B5EF4-FFF2-40B4-BE49-F238E27FC236}">
                <a16:creationId xmlns:a16="http://schemas.microsoft.com/office/drawing/2014/main" xmlns="" id="{F93E4AD8-AB99-4CDA-9E7F-22DF7367F156}"/>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xmlns="" id="{F20BB09C-C10D-44DF-956C-94C09A4C2B91}"/>
              </a:ext>
            </a:extLst>
          </p:cNvPr>
          <p:cNvSpPr>
            <a:spLocks noGrp="1"/>
          </p:cNvSpPr>
          <p:nvPr>
            <p:ph type="sldNum" sz="quarter" idx="12"/>
          </p:nvPr>
        </p:nvSpPr>
        <p:spPr/>
        <p:txBody>
          <a:bodyPr/>
          <a:lstStyle/>
          <a:p>
            <a:fld id="{E8872CC1-ED06-40D1-B71E-CB55F2BD0BD8}" type="slidenum">
              <a:rPr lang="es-AR" smtClean="0"/>
              <a:pPr/>
              <a:t>‹Nº›</a:t>
            </a:fld>
            <a:endParaRPr lang="es-AR"/>
          </a:p>
        </p:txBody>
      </p:sp>
    </p:spTree>
    <p:extLst>
      <p:ext uri="{BB962C8B-B14F-4D97-AF65-F5344CB8AC3E}">
        <p14:creationId xmlns:p14="http://schemas.microsoft.com/office/powerpoint/2010/main" xmlns="" val="194943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174D3589-2A8F-4F7A-BE69-A47B2319EC4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xmlns="" id="{13DCC2AE-635E-4B33-BC88-7314A30B134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xmlns="" id="{E224A765-E49A-4344-96D5-2035B2F9BF1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6046F4A-1070-4FD2-B907-87850AF84B76}" type="datetimeFigureOut">
              <a:rPr lang="es-AR" smtClean="0"/>
              <a:pPr/>
              <a:t>3/10/2019</a:t>
            </a:fld>
            <a:endParaRPr lang="es-AR"/>
          </a:p>
        </p:txBody>
      </p:sp>
      <p:sp>
        <p:nvSpPr>
          <p:cNvPr id="5" name="Marcador de pie de página 4">
            <a:extLst>
              <a:ext uri="{FF2B5EF4-FFF2-40B4-BE49-F238E27FC236}">
                <a16:creationId xmlns:a16="http://schemas.microsoft.com/office/drawing/2014/main" xmlns="" id="{78BC5A0C-BB5A-4D2A-8E51-914D251492A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xmlns="" id="{D9AF6D7B-122A-4FEB-9018-CB43CAD6F22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872CC1-ED06-40D1-B71E-CB55F2BD0BD8}" type="slidenum">
              <a:rPr lang="es-AR" smtClean="0"/>
              <a:pPr/>
              <a:t>‹Nº›</a:t>
            </a:fld>
            <a:endParaRPr lang="es-AR"/>
          </a:p>
        </p:txBody>
      </p:sp>
    </p:spTree>
    <p:extLst>
      <p:ext uri="{BB962C8B-B14F-4D97-AF65-F5344CB8AC3E}">
        <p14:creationId xmlns:p14="http://schemas.microsoft.com/office/powerpoint/2010/main" xmlns="" val="2553752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l="-7000" r="-7000"/>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F59F1FD9-C7DD-49CC-A133-8B892DB4437E}"/>
              </a:ext>
            </a:extLst>
          </p:cNvPr>
          <p:cNvSpPr txBox="1"/>
          <p:nvPr/>
        </p:nvSpPr>
        <p:spPr>
          <a:xfrm>
            <a:off x="1457740" y="4157681"/>
            <a:ext cx="7301948" cy="2554545"/>
          </a:xfrm>
          <a:prstGeom prst="rect">
            <a:avLst/>
          </a:prstGeom>
          <a:noFill/>
        </p:spPr>
        <p:txBody>
          <a:bodyPr wrap="square" rtlCol="0">
            <a:spAutoFit/>
          </a:bodyPr>
          <a:lstStyle/>
          <a:p>
            <a:pPr algn="r"/>
            <a:r>
              <a:rPr lang="es-MX" sz="40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RECURSOS MINEROS: QUE EMPRESAS DEL ESTADO PARTICIPAN DE ESTÁ ACTIVIDAD.</a:t>
            </a:r>
            <a:endParaRPr lang="es-AR" sz="40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xmlns="" val="1897490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0B6672CA-74F4-4986-ABC2-16AF8FC88D78}"/>
              </a:ext>
            </a:extLst>
          </p:cNvPr>
          <p:cNvSpPr>
            <a:spLocks noGrp="1"/>
          </p:cNvSpPr>
          <p:nvPr>
            <p:ph idx="1"/>
          </p:nvPr>
        </p:nvSpPr>
        <p:spPr>
          <a:xfrm>
            <a:off x="271669" y="1318592"/>
            <a:ext cx="8600661" cy="4962938"/>
          </a:xfrm>
        </p:spPr>
        <p:txBody>
          <a:bodyPr>
            <a:normAutofit fontScale="92500" lnSpcReduction="10000"/>
          </a:bodyPr>
          <a:lstStyle/>
          <a:p>
            <a:pPr marL="0" indent="0" algn="ctr">
              <a:buNone/>
            </a:pPr>
            <a:r>
              <a:rPr lang="es-MX" sz="3000" b="1" dirty="0">
                <a:latin typeface="Century Gothic" panose="020B0502020202020204" pitchFamily="34" charset="0"/>
              </a:rPr>
              <a:t>Organización Federal de los Estados Mineros</a:t>
            </a:r>
          </a:p>
          <a:p>
            <a:pPr marL="0" indent="0" algn="ctr">
              <a:buNone/>
            </a:pPr>
            <a:r>
              <a:rPr lang="es-MX" sz="3000" b="1" dirty="0">
                <a:latin typeface="Century Gothic" panose="020B0502020202020204" pitchFamily="34" charset="0"/>
              </a:rPr>
              <a:t>(OFEMI)</a:t>
            </a:r>
          </a:p>
          <a:p>
            <a:pPr marL="0" indent="0" algn="ctr">
              <a:buNone/>
            </a:pPr>
            <a:endParaRPr lang="es-MX" sz="2400" b="1" dirty="0">
              <a:latin typeface="Century Gothic" panose="020B0502020202020204" pitchFamily="34" charset="0"/>
            </a:endParaRPr>
          </a:p>
          <a:p>
            <a:pPr algn="ctr">
              <a:buFont typeface="Wingdings" panose="05000000000000000000" pitchFamily="2" charset="2"/>
              <a:buChar char="v"/>
            </a:pPr>
            <a:r>
              <a:rPr lang="es-MX" sz="2600" b="1" dirty="0">
                <a:latin typeface="Century Gothic" panose="020B0502020202020204" pitchFamily="34" charset="0"/>
              </a:rPr>
              <a:t> (CAMYEN) Catamarca</a:t>
            </a:r>
          </a:p>
          <a:p>
            <a:pPr marL="0" indent="0" algn="ctr">
              <a:buNone/>
            </a:pPr>
            <a:endParaRPr lang="es-MX" sz="2600" b="1" dirty="0">
              <a:latin typeface="Century Gothic" panose="020B0502020202020204" pitchFamily="34" charset="0"/>
            </a:endParaRPr>
          </a:p>
          <a:p>
            <a:pPr algn="ctr">
              <a:buFont typeface="Wingdings" panose="05000000000000000000" pitchFamily="2" charset="2"/>
              <a:buChar char="v"/>
            </a:pPr>
            <a:r>
              <a:rPr lang="es-MX" sz="2600" b="1" dirty="0">
                <a:latin typeface="Century Gothic" panose="020B0502020202020204" pitchFamily="34" charset="0"/>
              </a:rPr>
              <a:t> (EMIR) Río Negro</a:t>
            </a:r>
          </a:p>
          <a:p>
            <a:pPr marL="0" indent="0" algn="ctr">
              <a:buNone/>
            </a:pPr>
            <a:endParaRPr lang="es-MX" sz="2600" b="1" dirty="0">
              <a:latin typeface="Century Gothic" panose="020B0502020202020204" pitchFamily="34" charset="0"/>
            </a:endParaRPr>
          </a:p>
          <a:p>
            <a:pPr algn="ctr">
              <a:buFont typeface="Wingdings" panose="05000000000000000000" pitchFamily="2" charset="2"/>
              <a:buChar char="v"/>
            </a:pPr>
            <a:r>
              <a:rPr lang="es-MX" sz="2600" b="1" dirty="0">
                <a:latin typeface="Century Gothic" panose="020B0502020202020204" pitchFamily="34" charset="0"/>
              </a:rPr>
              <a:t> (EMSE) La rioja</a:t>
            </a:r>
          </a:p>
          <a:p>
            <a:pPr algn="ctr">
              <a:buFont typeface="Wingdings" panose="05000000000000000000" pitchFamily="2" charset="2"/>
              <a:buChar char="v"/>
            </a:pPr>
            <a:endParaRPr lang="es-MX" sz="2600" b="1" dirty="0">
              <a:latin typeface="Century Gothic" panose="020B0502020202020204" pitchFamily="34" charset="0"/>
            </a:endParaRPr>
          </a:p>
          <a:p>
            <a:pPr algn="ctr">
              <a:buFont typeface="Wingdings" panose="05000000000000000000" pitchFamily="2" charset="2"/>
              <a:buChar char="v"/>
            </a:pPr>
            <a:r>
              <a:rPr lang="es-AR" sz="2600" b="1" dirty="0">
                <a:latin typeface="Century Gothic" panose="020B0502020202020204" pitchFamily="34" charset="0"/>
              </a:rPr>
              <a:t> (JEMSE) Jujuy</a:t>
            </a:r>
          </a:p>
          <a:p>
            <a:pPr marL="0" indent="0" algn="ctr">
              <a:buNone/>
            </a:pPr>
            <a:endParaRPr lang="es-AR" sz="2600" b="1" dirty="0">
              <a:latin typeface="Century Gothic" panose="020B0502020202020204" pitchFamily="34" charset="0"/>
            </a:endParaRPr>
          </a:p>
          <a:p>
            <a:pPr algn="ctr">
              <a:buFont typeface="Wingdings" panose="05000000000000000000" pitchFamily="2" charset="2"/>
              <a:buChar char="v"/>
            </a:pPr>
            <a:r>
              <a:rPr lang="es-AR" sz="2600" b="1" dirty="0">
                <a:latin typeface="Century Gothic" panose="020B0502020202020204" pitchFamily="34" charset="0"/>
              </a:rPr>
              <a:t> (</a:t>
            </a:r>
            <a:r>
              <a:rPr lang="es-AR" sz="2600" b="1" dirty="0" err="1">
                <a:latin typeface="Century Gothic" panose="020B0502020202020204" pitchFamily="34" charset="0"/>
              </a:rPr>
              <a:t>Petrominera</a:t>
            </a:r>
            <a:r>
              <a:rPr lang="es-AR" sz="2600" b="1" dirty="0">
                <a:latin typeface="Century Gothic" panose="020B0502020202020204" pitchFamily="34" charset="0"/>
              </a:rPr>
              <a:t>) Chubut</a:t>
            </a:r>
          </a:p>
        </p:txBody>
      </p:sp>
    </p:spTree>
    <p:extLst>
      <p:ext uri="{BB962C8B-B14F-4D97-AF65-F5344CB8AC3E}">
        <p14:creationId xmlns:p14="http://schemas.microsoft.com/office/powerpoint/2010/main" xmlns="" val="4213810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0B6672CA-74F4-4986-ABC2-16AF8FC88D78}"/>
              </a:ext>
            </a:extLst>
          </p:cNvPr>
          <p:cNvSpPr>
            <a:spLocks noGrp="1"/>
          </p:cNvSpPr>
          <p:nvPr>
            <p:ph idx="1"/>
          </p:nvPr>
        </p:nvSpPr>
        <p:spPr>
          <a:xfrm>
            <a:off x="271669" y="947531"/>
            <a:ext cx="8600661" cy="4962938"/>
          </a:xfrm>
        </p:spPr>
        <p:txBody>
          <a:bodyPr>
            <a:normAutofit/>
          </a:bodyPr>
          <a:lstStyle/>
          <a:p>
            <a:pPr marL="0" indent="0" algn="ctr">
              <a:buNone/>
            </a:pPr>
            <a:r>
              <a:rPr lang="es-MX" sz="3000" b="1" dirty="0">
                <a:latin typeface="Century Gothic" panose="020B0502020202020204" pitchFamily="34" charset="0"/>
              </a:rPr>
              <a:t>Organización Federal de los Estados Mineros</a:t>
            </a:r>
          </a:p>
          <a:p>
            <a:pPr marL="0" indent="0" algn="ctr">
              <a:buNone/>
            </a:pPr>
            <a:r>
              <a:rPr lang="es-MX" sz="3000" b="1" dirty="0">
                <a:latin typeface="Century Gothic" panose="020B0502020202020204" pitchFamily="34" charset="0"/>
              </a:rPr>
              <a:t>(OFEMI)</a:t>
            </a:r>
          </a:p>
          <a:p>
            <a:pPr marL="0" indent="0" algn="ctr">
              <a:buNone/>
            </a:pPr>
            <a:endParaRPr lang="es-MX" sz="2400" b="1" dirty="0">
              <a:latin typeface="Century Gothic" panose="020B0502020202020204" pitchFamily="34" charset="0"/>
            </a:endParaRPr>
          </a:p>
          <a:p>
            <a:pPr algn="ctr">
              <a:buFont typeface="Wingdings" panose="05000000000000000000" pitchFamily="2" charset="2"/>
              <a:buChar char="v"/>
            </a:pPr>
            <a:r>
              <a:rPr lang="es-MX" sz="2400" b="1" dirty="0">
                <a:latin typeface="Century Gothic" panose="020B0502020202020204" pitchFamily="34" charset="0"/>
              </a:rPr>
              <a:t> (REMSA) Salta</a:t>
            </a:r>
          </a:p>
          <a:p>
            <a:pPr marL="0" indent="0" algn="ctr">
              <a:buNone/>
            </a:pPr>
            <a:endParaRPr lang="es-MX" sz="2400" b="1" dirty="0">
              <a:latin typeface="Century Gothic" panose="020B0502020202020204" pitchFamily="34" charset="0"/>
            </a:endParaRPr>
          </a:p>
          <a:p>
            <a:pPr algn="ctr">
              <a:buFont typeface="Wingdings" panose="05000000000000000000" pitchFamily="2" charset="2"/>
              <a:buChar char="v"/>
            </a:pPr>
            <a:r>
              <a:rPr lang="es-MX" sz="2400" b="1" dirty="0">
                <a:latin typeface="Century Gothic" panose="020B0502020202020204" pitchFamily="34" charset="0"/>
              </a:rPr>
              <a:t> (FOMICRUZ) Santa Cruz</a:t>
            </a:r>
          </a:p>
          <a:p>
            <a:pPr marL="0" indent="0" algn="ctr">
              <a:buNone/>
            </a:pPr>
            <a:endParaRPr lang="es-MX" sz="2400" b="1" dirty="0">
              <a:latin typeface="Century Gothic" panose="020B0502020202020204" pitchFamily="34" charset="0"/>
            </a:endParaRPr>
          </a:p>
          <a:p>
            <a:pPr algn="ctr">
              <a:buFont typeface="Wingdings" panose="05000000000000000000" pitchFamily="2" charset="2"/>
              <a:buChar char="v"/>
            </a:pPr>
            <a:r>
              <a:rPr lang="es-MX" sz="2400" b="1" dirty="0">
                <a:latin typeface="Century Gothic" panose="020B0502020202020204" pitchFamily="34" charset="0"/>
              </a:rPr>
              <a:t> (CORMINE) Neuquén</a:t>
            </a:r>
          </a:p>
          <a:p>
            <a:pPr algn="ctr">
              <a:buFont typeface="Wingdings" panose="05000000000000000000" pitchFamily="2" charset="2"/>
              <a:buChar char="v"/>
            </a:pPr>
            <a:endParaRPr lang="es-MX" sz="2400" b="1" dirty="0">
              <a:latin typeface="Century Gothic" panose="020B0502020202020204" pitchFamily="34" charset="0"/>
            </a:endParaRPr>
          </a:p>
          <a:p>
            <a:pPr algn="ctr">
              <a:buFont typeface="Wingdings" panose="05000000000000000000" pitchFamily="2" charset="2"/>
              <a:buChar char="v"/>
            </a:pPr>
            <a:r>
              <a:rPr lang="es-AR" sz="2400" b="1" dirty="0">
                <a:latin typeface="Century Gothic" panose="020B0502020202020204" pitchFamily="34" charset="0"/>
              </a:rPr>
              <a:t> Instituto Provincial de Exploraciones y Explotaciones mineras , San Juan</a:t>
            </a:r>
          </a:p>
        </p:txBody>
      </p:sp>
    </p:spTree>
    <p:extLst>
      <p:ext uri="{BB962C8B-B14F-4D97-AF65-F5344CB8AC3E}">
        <p14:creationId xmlns:p14="http://schemas.microsoft.com/office/powerpoint/2010/main" xmlns="" val="3220705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AB9CFB83-B21F-4A3B-BF09-06889B9C6CD2}"/>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3506" r="43359"/>
          <a:stretch/>
        </p:blipFill>
        <p:spPr>
          <a:xfrm>
            <a:off x="0" y="0"/>
            <a:ext cx="3957851" cy="6858000"/>
          </a:xfrm>
          <a:prstGeom prst="rect">
            <a:avLst/>
          </a:prstGeom>
        </p:spPr>
      </p:pic>
      <p:sp>
        <p:nvSpPr>
          <p:cNvPr id="7" name="CuadroTexto 6">
            <a:extLst>
              <a:ext uri="{FF2B5EF4-FFF2-40B4-BE49-F238E27FC236}">
                <a16:creationId xmlns:a16="http://schemas.microsoft.com/office/drawing/2014/main" xmlns="" id="{C6A979B0-8F9F-4DC8-B4FE-D9CCA2BFD0B2}"/>
              </a:ext>
            </a:extLst>
          </p:cNvPr>
          <p:cNvSpPr txBox="1"/>
          <p:nvPr/>
        </p:nvSpPr>
        <p:spPr>
          <a:xfrm>
            <a:off x="4203510" y="1987219"/>
            <a:ext cx="4708477" cy="4524315"/>
          </a:xfrm>
          <a:prstGeom prst="rect">
            <a:avLst/>
          </a:prstGeom>
          <a:noFill/>
        </p:spPr>
        <p:txBody>
          <a:bodyPr wrap="square" rtlCol="0">
            <a:spAutoFit/>
          </a:bodyPr>
          <a:lstStyle/>
          <a:p>
            <a:pPr algn="ctr"/>
            <a:r>
              <a:rPr lang="es-MX" sz="2400" b="1" dirty="0">
                <a:latin typeface="Century Gothic" panose="020B0502020202020204" pitchFamily="34" charset="0"/>
              </a:rPr>
              <a:t>RECURSOS MINEROS:</a:t>
            </a:r>
          </a:p>
          <a:p>
            <a:endParaRPr lang="es-MX" sz="2400" b="1" dirty="0">
              <a:latin typeface="Century Gothic" panose="020B0502020202020204" pitchFamily="34" charset="0"/>
            </a:endParaRPr>
          </a:p>
          <a:p>
            <a:pPr algn="just"/>
            <a:r>
              <a:rPr lang="es-MX" sz="2400" b="1" dirty="0">
                <a:latin typeface="Century Gothic" panose="020B0502020202020204" pitchFamily="34" charset="0"/>
              </a:rPr>
              <a:t>La minería es la actividad económica primaria, que se encarga de la prospección, exploración y explotación de los minerales de la corteza terrestre.</a:t>
            </a:r>
          </a:p>
          <a:p>
            <a:pPr algn="just"/>
            <a:endParaRPr lang="es-MX" sz="2400" b="1" dirty="0">
              <a:latin typeface="Century Gothic" panose="020B0502020202020204" pitchFamily="34" charset="0"/>
            </a:endParaRPr>
          </a:p>
          <a:p>
            <a:pPr algn="just"/>
            <a:r>
              <a:rPr lang="es-MX" sz="2400" b="1" dirty="0">
                <a:latin typeface="Century Gothic" panose="020B0502020202020204" pitchFamily="34" charset="0"/>
              </a:rPr>
              <a:t>La Argentina ofrece un gran potencial para el desarrollo de está actividad.</a:t>
            </a:r>
            <a:endParaRPr lang="es-AR" sz="2400" b="1" dirty="0">
              <a:latin typeface="Century Gothic" panose="020B0502020202020204" pitchFamily="34" charset="0"/>
            </a:endParaRPr>
          </a:p>
        </p:txBody>
      </p:sp>
      <p:pic>
        <p:nvPicPr>
          <p:cNvPr id="9" name="Imagen 8">
            <a:extLst>
              <a:ext uri="{FF2B5EF4-FFF2-40B4-BE49-F238E27FC236}">
                <a16:creationId xmlns:a16="http://schemas.microsoft.com/office/drawing/2014/main" xmlns="" id="{5BAFC327-A3B9-4F0E-912D-036DF2A47ED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32378" y="622412"/>
            <a:ext cx="1250740" cy="1250740"/>
          </a:xfrm>
          <a:prstGeom prst="rect">
            <a:avLst/>
          </a:prstGeom>
        </p:spPr>
      </p:pic>
    </p:spTree>
    <p:extLst>
      <p:ext uri="{BB962C8B-B14F-4D97-AF65-F5344CB8AC3E}">
        <p14:creationId xmlns:p14="http://schemas.microsoft.com/office/powerpoint/2010/main" xmlns="" val="4219039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124815AC-DE08-4024-9750-08FA7FFF2A12}"/>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1839"/>
          <a:stretch/>
        </p:blipFill>
        <p:spPr>
          <a:xfrm>
            <a:off x="0" y="0"/>
            <a:ext cx="9144000" cy="6858000"/>
          </a:xfrm>
          <a:prstGeom prst="rect">
            <a:avLst/>
          </a:prstGeom>
          <a:blipFill dpi="0" rotWithShape="1">
            <a:blip r:embed="rId3" cstate="print">
              <a:alphaModFix amt="0"/>
            </a:blip>
            <a:srcRect/>
            <a:tile tx="0" ty="0" sx="100000" sy="100000" flip="none" algn="tl"/>
          </a:blipFill>
          <a:effectLst>
            <a:reflection stA="3000" endPos="65000" dist="50800" dir="5400000" sy="-100000" algn="bl" rotWithShape="0"/>
            <a:softEdge rad="292100"/>
          </a:effectLst>
        </p:spPr>
      </p:pic>
      <p:sp>
        <p:nvSpPr>
          <p:cNvPr id="6" name="CuadroTexto 5">
            <a:extLst>
              <a:ext uri="{FF2B5EF4-FFF2-40B4-BE49-F238E27FC236}">
                <a16:creationId xmlns:a16="http://schemas.microsoft.com/office/drawing/2014/main" xmlns="" id="{043C8B31-60F2-4FD3-8F70-60E1C91DCB6B}"/>
              </a:ext>
            </a:extLst>
          </p:cNvPr>
          <p:cNvSpPr txBox="1"/>
          <p:nvPr/>
        </p:nvSpPr>
        <p:spPr>
          <a:xfrm>
            <a:off x="3918490" y="3991080"/>
            <a:ext cx="5013475" cy="2677656"/>
          </a:xfrm>
          <a:prstGeom prst="rect">
            <a:avLst/>
          </a:prstGeom>
          <a:noFill/>
        </p:spPr>
        <p:txBody>
          <a:bodyPr wrap="square" rtlCol="0">
            <a:spAutoFit/>
          </a:bodyPr>
          <a:lstStyle/>
          <a:p>
            <a:pPr algn="just"/>
            <a:r>
              <a:rPr lang="es-MX" sz="2400" b="1" dirty="0">
                <a:latin typeface="Century Gothic" panose="020B0502020202020204" pitchFamily="34" charset="0"/>
              </a:rPr>
              <a:t>El código de minería rige los derechos y obligaciones, procedimientos referentes a la adquisición, explotación y aprovechamiento de las sustancias minerales (art. 1. cód. Min.).</a:t>
            </a:r>
            <a:endParaRPr lang="es-AR" sz="2400" b="1" dirty="0">
              <a:latin typeface="Century Gothic" panose="020B0502020202020204" pitchFamily="34" charset="0"/>
            </a:endParaRPr>
          </a:p>
        </p:txBody>
      </p:sp>
    </p:spTree>
    <p:extLst>
      <p:ext uri="{BB962C8B-B14F-4D97-AF65-F5344CB8AC3E}">
        <p14:creationId xmlns:p14="http://schemas.microsoft.com/office/powerpoint/2010/main" xmlns="" val="414517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7C439C6B-A6EB-4A6B-B1EA-E669F6AFF505}"/>
              </a:ext>
            </a:extLst>
          </p:cNvPr>
          <p:cNvSpPr>
            <a:spLocks noGrp="1"/>
          </p:cNvSpPr>
          <p:nvPr>
            <p:ph idx="1"/>
          </p:nvPr>
        </p:nvSpPr>
        <p:spPr>
          <a:xfrm>
            <a:off x="473351" y="1427922"/>
            <a:ext cx="8197297" cy="4002157"/>
          </a:xfrm>
          <a:noFill/>
        </p:spPr>
        <p:txBody>
          <a:bodyPr>
            <a:noAutofit/>
          </a:bodyPr>
          <a:lstStyle/>
          <a:p>
            <a:pPr marL="0" indent="0" algn="just">
              <a:buNone/>
            </a:pPr>
            <a:r>
              <a:rPr lang="es-MX" sz="2400" b="1" dirty="0">
                <a:latin typeface="Century Gothic" panose="020B0502020202020204" pitchFamily="34" charset="0"/>
              </a:rPr>
              <a:t>Art. 7 C.M. Las minas son bienes privados de la nación </a:t>
            </a:r>
            <a:r>
              <a:rPr lang="es-MX" sz="2400" b="1" dirty="0" err="1">
                <a:latin typeface="Century Gothic" panose="020B0502020202020204" pitchFamily="34" charset="0"/>
              </a:rPr>
              <a:t>ó</a:t>
            </a:r>
            <a:r>
              <a:rPr lang="es-MX" sz="2400" b="1" dirty="0">
                <a:latin typeface="Century Gothic" panose="020B0502020202020204" pitchFamily="34" charset="0"/>
              </a:rPr>
              <a:t> de las provincias; según el territorio en que se encuentren.</a:t>
            </a:r>
          </a:p>
          <a:p>
            <a:pPr marL="0" indent="0">
              <a:buNone/>
            </a:pPr>
            <a:endParaRPr lang="es-MX" sz="2400" b="1" dirty="0">
              <a:latin typeface="Century Gothic" panose="020B0502020202020204" pitchFamily="34" charset="0"/>
            </a:endParaRPr>
          </a:p>
          <a:p>
            <a:pPr marL="0" indent="0" algn="just">
              <a:buNone/>
            </a:pPr>
            <a:r>
              <a:rPr lang="es-MX" sz="2400" b="1" dirty="0">
                <a:latin typeface="Century Gothic" panose="020B0502020202020204" pitchFamily="34" charset="0"/>
              </a:rPr>
              <a:t>Art. 9 C.M. El estado no puede explotar ni disponer de las minas, sino en casos que expresa la ley.</a:t>
            </a:r>
          </a:p>
          <a:p>
            <a:pPr marL="0" indent="0">
              <a:buNone/>
            </a:pPr>
            <a:endParaRPr lang="es-MX" sz="2400" b="1" dirty="0">
              <a:latin typeface="Century Gothic" panose="020B0502020202020204" pitchFamily="34" charset="0"/>
            </a:endParaRPr>
          </a:p>
          <a:p>
            <a:pPr marL="0" indent="0" algn="just">
              <a:buNone/>
            </a:pPr>
            <a:r>
              <a:rPr lang="es-MX" sz="2400" b="1" dirty="0">
                <a:latin typeface="Century Gothic" panose="020B0502020202020204" pitchFamily="34" charset="0"/>
              </a:rPr>
              <a:t>Art. 8 C.M. Concédase a los particulares la facultad de buscar minas, de aprovecharlas y disponer de ellas como dueños.</a:t>
            </a:r>
          </a:p>
          <a:p>
            <a:pPr marL="0" indent="0">
              <a:buNone/>
            </a:pPr>
            <a:endParaRPr lang="es-MX" sz="2400" b="1" dirty="0">
              <a:latin typeface="Century Gothic" panose="020B0502020202020204" pitchFamily="34" charset="0"/>
            </a:endParaRPr>
          </a:p>
        </p:txBody>
      </p:sp>
    </p:spTree>
    <p:extLst>
      <p:ext uri="{BB962C8B-B14F-4D97-AF65-F5344CB8AC3E}">
        <p14:creationId xmlns:p14="http://schemas.microsoft.com/office/powerpoint/2010/main" xmlns="" val="3830744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7C439C6B-A6EB-4A6B-B1EA-E669F6AFF505}"/>
              </a:ext>
            </a:extLst>
          </p:cNvPr>
          <p:cNvSpPr>
            <a:spLocks noGrp="1"/>
          </p:cNvSpPr>
          <p:nvPr>
            <p:ph idx="1"/>
          </p:nvPr>
        </p:nvSpPr>
        <p:spPr>
          <a:xfrm>
            <a:off x="628650" y="1451614"/>
            <a:ext cx="7886700" cy="3954773"/>
          </a:xfrm>
        </p:spPr>
        <p:txBody>
          <a:bodyPr>
            <a:normAutofit fontScale="92500" lnSpcReduction="20000"/>
          </a:bodyPr>
          <a:lstStyle/>
          <a:p>
            <a:pPr marL="0" indent="0" algn="just">
              <a:buNone/>
            </a:pPr>
            <a:r>
              <a:rPr lang="es-MX" sz="2600" b="1" dirty="0">
                <a:latin typeface="Century Gothic" panose="020B0502020202020204" pitchFamily="34" charset="0"/>
              </a:rPr>
              <a:t>Art. 10 C.M.</a:t>
            </a:r>
            <a:r>
              <a:rPr lang="es-AR" sz="2600" b="1" dirty="0">
                <a:latin typeface="Century Gothic" panose="020B0502020202020204" pitchFamily="34" charset="0"/>
              </a:rPr>
              <a:t> Sin prejuicio del dominio originario del Estado, (art. 7) la propiedad particular de las minas se establece por “concesión legal”.</a:t>
            </a:r>
          </a:p>
          <a:p>
            <a:pPr marL="0" indent="0" algn="just">
              <a:buNone/>
            </a:pPr>
            <a:r>
              <a:rPr lang="es-AR" sz="2600" b="1" dirty="0">
                <a:latin typeface="Century Gothic" panose="020B0502020202020204" pitchFamily="34" charset="0"/>
              </a:rPr>
              <a:t>La explotación reviste carácter de “Utilidad pública (su exploración y explotación).</a:t>
            </a:r>
          </a:p>
          <a:p>
            <a:pPr marL="0" indent="0" algn="just">
              <a:buNone/>
            </a:pPr>
            <a:endParaRPr lang="es-AR" sz="2600" b="1" dirty="0">
              <a:latin typeface="Century Gothic" panose="020B0502020202020204" pitchFamily="34" charset="0"/>
            </a:endParaRPr>
          </a:p>
          <a:p>
            <a:pPr marL="0" indent="0" algn="just">
              <a:buNone/>
            </a:pPr>
            <a:r>
              <a:rPr lang="es-MX" sz="2600" b="1" dirty="0">
                <a:latin typeface="Century Gothic" panose="020B0502020202020204" pitchFamily="34" charset="0"/>
              </a:rPr>
              <a:t>Art. 44 C.M. Las minas se adquieren en virtud de la concesión legal otorgada por Autoridad Competente.</a:t>
            </a:r>
          </a:p>
          <a:p>
            <a:pPr marL="0" indent="0" algn="just">
              <a:buNone/>
            </a:pPr>
            <a:endParaRPr lang="es-MX" sz="2600" b="1" dirty="0">
              <a:latin typeface="Century Gothic" panose="020B0502020202020204" pitchFamily="34" charset="0"/>
            </a:endParaRPr>
          </a:p>
          <a:p>
            <a:pPr marL="0" indent="0" algn="just">
              <a:buNone/>
            </a:pPr>
            <a:r>
              <a:rPr lang="es-MX" sz="2600" b="1" dirty="0">
                <a:latin typeface="Century Gothic" panose="020B0502020202020204" pitchFamily="34" charset="0"/>
              </a:rPr>
              <a:t>Art. 124 C.N. Último párrafo. Establece que corresponde a las provincias del Dominio Originario de los Recursos Naturales existentes en su territorio.</a:t>
            </a:r>
          </a:p>
        </p:txBody>
      </p:sp>
    </p:spTree>
    <p:extLst>
      <p:ext uri="{BB962C8B-B14F-4D97-AF65-F5344CB8AC3E}">
        <p14:creationId xmlns:p14="http://schemas.microsoft.com/office/powerpoint/2010/main" xmlns="" val="3065008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5C4C2B37-0FF4-475A-82CF-3EE83D113C29}"/>
              </a:ext>
            </a:extLst>
          </p:cNvPr>
          <p:cNvSpPr>
            <a:spLocks noGrp="1"/>
          </p:cNvSpPr>
          <p:nvPr>
            <p:ph idx="1"/>
          </p:nvPr>
        </p:nvSpPr>
        <p:spPr>
          <a:xfrm>
            <a:off x="628650" y="1253331"/>
            <a:ext cx="7886700" cy="4351338"/>
          </a:xfrm>
        </p:spPr>
        <p:txBody>
          <a:bodyPr>
            <a:normAutofit/>
          </a:bodyPr>
          <a:lstStyle/>
          <a:p>
            <a:pPr marL="0" indent="0" algn="just">
              <a:buNone/>
            </a:pPr>
            <a:r>
              <a:rPr lang="es-MX" sz="2400" b="1" dirty="0">
                <a:latin typeface="Century Gothic" panose="020B0502020202020204" pitchFamily="34" charset="0"/>
              </a:rPr>
              <a:t>Art. 75 C.M. Inc. 12 C.N. Corresponde  al Congreso dictar al Código de Minería.</a:t>
            </a:r>
          </a:p>
          <a:p>
            <a:pPr marL="0" indent="0" algn="just">
              <a:buNone/>
            </a:pPr>
            <a:endParaRPr lang="es-MX" sz="2400" b="1" dirty="0">
              <a:latin typeface="Century Gothic" panose="020B0502020202020204" pitchFamily="34" charset="0"/>
            </a:endParaRPr>
          </a:p>
          <a:p>
            <a:pPr marL="0" indent="0" algn="just">
              <a:buNone/>
            </a:pPr>
            <a:r>
              <a:rPr lang="es-MX" sz="2400" b="1" dirty="0">
                <a:latin typeface="Century Gothic" panose="020B0502020202020204" pitchFamily="34" charset="0"/>
              </a:rPr>
              <a:t>Art 75 C.M. Inc. 18 C.N. Corresponde al Congreso (reglamentación) proveer lo conducente a la prosperidad del país.</a:t>
            </a:r>
          </a:p>
          <a:p>
            <a:pPr marL="0" indent="0" algn="just">
              <a:buNone/>
            </a:pPr>
            <a:endParaRPr lang="es-MX" sz="2400" b="1" dirty="0">
              <a:latin typeface="Century Gothic" panose="020B0502020202020204" pitchFamily="34" charset="0"/>
            </a:endParaRPr>
          </a:p>
          <a:p>
            <a:pPr marL="0" indent="0" algn="just">
              <a:buNone/>
            </a:pPr>
            <a:r>
              <a:rPr lang="es-MX" sz="2400" b="1" dirty="0">
                <a:latin typeface="Century Gothic" panose="020B0502020202020204" pitchFamily="34" charset="0"/>
              </a:rPr>
              <a:t>Art. 236 Cód. Civil BIENES DEL DOMICILIO PRIVADO DEL ESTADO.  Pertenecen al Estado nacional, provincial, </a:t>
            </a:r>
            <a:r>
              <a:rPr lang="es-MX" sz="2400" b="1" dirty="0" err="1">
                <a:latin typeface="Century Gothic" panose="020B0502020202020204" pitchFamily="34" charset="0"/>
              </a:rPr>
              <a:t>ó</a:t>
            </a:r>
            <a:r>
              <a:rPr lang="es-MX" sz="2400" b="1" dirty="0">
                <a:latin typeface="Century Gothic" panose="020B0502020202020204" pitchFamily="34" charset="0"/>
              </a:rPr>
              <a:t> municipal , sin prejuicio de lo dispuesto en leyes especiales.</a:t>
            </a:r>
            <a:endParaRPr lang="es-AR" sz="2400" b="1" dirty="0">
              <a:latin typeface="Century Gothic" panose="020B0502020202020204" pitchFamily="34" charset="0"/>
            </a:endParaRPr>
          </a:p>
        </p:txBody>
      </p:sp>
    </p:spTree>
    <p:extLst>
      <p:ext uri="{BB962C8B-B14F-4D97-AF65-F5344CB8AC3E}">
        <p14:creationId xmlns:p14="http://schemas.microsoft.com/office/powerpoint/2010/main" xmlns="" val="986562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64F111FF-ED59-4FD7-BC63-880DF60E2942}"/>
              </a:ext>
            </a:extLst>
          </p:cNvPr>
          <p:cNvSpPr>
            <a:spLocks noGrp="1"/>
          </p:cNvSpPr>
          <p:nvPr>
            <p:ph idx="1"/>
          </p:nvPr>
        </p:nvSpPr>
        <p:spPr>
          <a:xfrm>
            <a:off x="360707" y="1645858"/>
            <a:ext cx="8422585" cy="3986316"/>
          </a:xfrm>
        </p:spPr>
        <p:txBody>
          <a:bodyPr>
            <a:normAutofit/>
          </a:bodyPr>
          <a:lstStyle/>
          <a:p>
            <a:pPr marL="0" indent="0" algn="just">
              <a:buNone/>
            </a:pPr>
            <a:r>
              <a:rPr lang="es-MX" sz="2400" b="1" dirty="0">
                <a:latin typeface="Century Gothic" panose="020B0502020202020204" pitchFamily="34" charset="0"/>
              </a:rPr>
              <a:t>Inc. b – Las minas de oro, plata y cobre, piedras preciosas, sustancias fósiles y toda otra de interés similar, según lo normado por el Código de Minería.</a:t>
            </a:r>
          </a:p>
          <a:p>
            <a:pPr marL="0" indent="0" algn="just">
              <a:buNone/>
            </a:pPr>
            <a:r>
              <a:rPr lang="es-MX" sz="2400" b="1" dirty="0">
                <a:latin typeface="Century Gothic" panose="020B0502020202020204" pitchFamily="34" charset="0"/>
              </a:rPr>
              <a:t> </a:t>
            </a:r>
          </a:p>
          <a:p>
            <a:pPr marL="0" indent="0" algn="just">
              <a:buNone/>
            </a:pPr>
            <a:r>
              <a:rPr lang="es-AR" sz="2400" b="1" dirty="0">
                <a:latin typeface="Century Gothic" panose="020B0502020202020204" pitchFamily="34" charset="0"/>
              </a:rPr>
              <a:t>Coincide con lo dispuesto en el Art. 7 del Código de Minería, el cual dispone que “las minas son bs privados de la Nación o de las provincias, según el territorio en que se encuentren”, agrega “que sin prejuicio del dominio  originario del Estado reconocido por el Art. 7, la propiedad particular de las minas se establece por la “concesión legal” Art. 10 Código de Minería.</a:t>
            </a:r>
          </a:p>
        </p:txBody>
      </p:sp>
    </p:spTree>
    <p:extLst>
      <p:ext uri="{BB962C8B-B14F-4D97-AF65-F5344CB8AC3E}">
        <p14:creationId xmlns:p14="http://schemas.microsoft.com/office/powerpoint/2010/main" xmlns="" val="2250148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A2ED291B-0C0D-428A-AA72-73E4A9D8EB84}"/>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1156" r="40044"/>
          <a:stretch/>
        </p:blipFill>
        <p:spPr>
          <a:xfrm>
            <a:off x="0" y="0"/>
            <a:ext cx="5022574" cy="6858000"/>
          </a:xfrm>
          <a:prstGeom prst="rect">
            <a:avLst/>
          </a:prstGeom>
        </p:spPr>
      </p:pic>
      <p:sp>
        <p:nvSpPr>
          <p:cNvPr id="3" name="Marcador de contenido 2">
            <a:extLst>
              <a:ext uri="{FF2B5EF4-FFF2-40B4-BE49-F238E27FC236}">
                <a16:creationId xmlns:a16="http://schemas.microsoft.com/office/drawing/2014/main" xmlns="" id="{3475F096-1C93-4D66-A13D-92D8C60EAE9F}"/>
              </a:ext>
            </a:extLst>
          </p:cNvPr>
          <p:cNvSpPr>
            <a:spLocks noGrp="1"/>
          </p:cNvSpPr>
          <p:nvPr>
            <p:ph idx="1"/>
          </p:nvPr>
        </p:nvSpPr>
        <p:spPr>
          <a:xfrm>
            <a:off x="5247862" y="2302704"/>
            <a:ext cx="3670851" cy="4310131"/>
          </a:xfrm>
        </p:spPr>
        <p:txBody>
          <a:bodyPr>
            <a:normAutofit/>
          </a:bodyPr>
          <a:lstStyle/>
          <a:p>
            <a:pPr marL="0" indent="0" algn="ctr">
              <a:buNone/>
            </a:pPr>
            <a:r>
              <a:rPr lang="es-MX" sz="2400" b="1" dirty="0">
                <a:latin typeface="Century Gothic" panose="020B0502020202020204" pitchFamily="34" charset="0"/>
              </a:rPr>
              <a:t>LEY DE INVERSIONES MINERAS 24,196</a:t>
            </a:r>
          </a:p>
          <a:p>
            <a:pPr marL="0" indent="0" algn="ctr">
              <a:buNone/>
            </a:pPr>
            <a:endParaRPr lang="es-MX" sz="2400" b="1" dirty="0">
              <a:latin typeface="Century Gothic" panose="020B0502020202020204" pitchFamily="34" charset="0"/>
            </a:endParaRPr>
          </a:p>
          <a:p>
            <a:pPr>
              <a:buFont typeface="Wingdings" panose="05000000000000000000" pitchFamily="2" charset="2"/>
              <a:buChar char="ü"/>
            </a:pPr>
            <a:r>
              <a:rPr lang="es-MX" sz="2400" b="1" dirty="0">
                <a:latin typeface="Century Gothic" panose="020B0502020202020204" pitchFamily="34" charset="0"/>
              </a:rPr>
              <a:t>Estabilidad fiscal por 30 años.</a:t>
            </a:r>
          </a:p>
          <a:p>
            <a:pPr marL="0" indent="0">
              <a:buNone/>
            </a:pPr>
            <a:endParaRPr lang="es-MX" sz="2400" b="1" dirty="0">
              <a:latin typeface="Century Gothic" panose="020B0502020202020204" pitchFamily="34" charset="0"/>
            </a:endParaRPr>
          </a:p>
          <a:p>
            <a:pPr>
              <a:buFont typeface="Wingdings" panose="05000000000000000000" pitchFamily="2" charset="2"/>
              <a:buChar char="ü"/>
            </a:pPr>
            <a:r>
              <a:rPr lang="es-MX" sz="2400" b="1" dirty="0">
                <a:latin typeface="Century Gothic" panose="020B0502020202020204" pitchFamily="34" charset="0"/>
              </a:rPr>
              <a:t> Devolución del IVA</a:t>
            </a:r>
          </a:p>
          <a:p>
            <a:pPr marL="0" indent="0">
              <a:buNone/>
            </a:pPr>
            <a:endParaRPr lang="es-MX" sz="2400" b="1" dirty="0">
              <a:latin typeface="Century Gothic" panose="020B0502020202020204" pitchFamily="34" charset="0"/>
            </a:endParaRPr>
          </a:p>
          <a:p>
            <a:pPr>
              <a:buFont typeface="Wingdings" panose="05000000000000000000" pitchFamily="2" charset="2"/>
              <a:buChar char="ü"/>
            </a:pPr>
            <a:r>
              <a:rPr lang="es-MX" sz="2400" b="1" dirty="0">
                <a:latin typeface="Century Gothic" panose="020B0502020202020204" pitchFamily="34" charset="0"/>
              </a:rPr>
              <a:t> Subsidio de electricidad</a:t>
            </a:r>
          </a:p>
          <a:p>
            <a:pPr marL="0" indent="0" algn="ctr">
              <a:buNone/>
            </a:pPr>
            <a:endParaRPr lang="es-AR" sz="2400" b="1" dirty="0">
              <a:latin typeface="Century Gothic" panose="020B0502020202020204" pitchFamily="34" charset="0"/>
            </a:endParaRPr>
          </a:p>
        </p:txBody>
      </p:sp>
      <p:pic>
        <p:nvPicPr>
          <p:cNvPr id="6" name="Imagen 5">
            <a:extLst>
              <a:ext uri="{FF2B5EF4-FFF2-40B4-BE49-F238E27FC236}">
                <a16:creationId xmlns:a16="http://schemas.microsoft.com/office/drawing/2014/main" xmlns="" id="{C750E9E9-ABA2-4394-9E0E-BA6E7A39818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87091" y="792122"/>
            <a:ext cx="1192391" cy="1192391"/>
          </a:xfrm>
          <a:prstGeom prst="rect">
            <a:avLst/>
          </a:prstGeom>
        </p:spPr>
      </p:pic>
    </p:spTree>
    <p:extLst>
      <p:ext uri="{BB962C8B-B14F-4D97-AF65-F5344CB8AC3E}">
        <p14:creationId xmlns:p14="http://schemas.microsoft.com/office/powerpoint/2010/main" xmlns="" val="2645735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2EF4DB4D-B538-4A7A-8D35-E362A1A12BB9}"/>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52164"/>
          <a:stretch/>
        </p:blipFill>
        <p:spPr>
          <a:xfrm>
            <a:off x="0" y="0"/>
            <a:ext cx="5022574" cy="6858000"/>
          </a:xfrm>
          <a:prstGeom prst="rect">
            <a:avLst/>
          </a:prstGeom>
        </p:spPr>
      </p:pic>
      <p:sp>
        <p:nvSpPr>
          <p:cNvPr id="3" name="Marcador de contenido 2">
            <a:extLst>
              <a:ext uri="{FF2B5EF4-FFF2-40B4-BE49-F238E27FC236}">
                <a16:creationId xmlns:a16="http://schemas.microsoft.com/office/drawing/2014/main" xmlns="" id="{3475F096-1C93-4D66-A13D-92D8C60EAE9F}"/>
              </a:ext>
            </a:extLst>
          </p:cNvPr>
          <p:cNvSpPr>
            <a:spLocks noGrp="1"/>
          </p:cNvSpPr>
          <p:nvPr>
            <p:ph idx="1"/>
          </p:nvPr>
        </p:nvSpPr>
        <p:spPr>
          <a:xfrm>
            <a:off x="5247860" y="1524000"/>
            <a:ext cx="3670851" cy="5234609"/>
          </a:xfrm>
        </p:spPr>
        <p:txBody>
          <a:bodyPr>
            <a:normAutofit fontScale="92500" lnSpcReduction="10000"/>
          </a:bodyPr>
          <a:lstStyle/>
          <a:p>
            <a:pPr marL="0" indent="0" algn="ctr">
              <a:buNone/>
            </a:pPr>
            <a:r>
              <a:rPr lang="es-MX" sz="2600" b="1" dirty="0">
                <a:latin typeface="Century Gothic" panose="020B0502020202020204" pitchFamily="34" charset="0"/>
              </a:rPr>
              <a:t>LEY DE INVERSIONES MINERAS 24,196</a:t>
            </a:r>
          </a:p>
          <a:p>
            <a:pPr marL="0" indent="0" algn="just">
              <a:buNone/>
            </a:pPr>
            <a:endParaRPr lang="es-MX" sz="2600" b="1" dirty="0">
              <a:latin typeface="Century Gothic" panose="020B0502020202020204" pitchFamily="34" charset="0"/>
            </a:endParaRPr>
          </a:p>
          <a:p>
            <a:pPr algn="just">
              <a:buFont typeface="Wingdings" panose="05000000000000000000" pitchFamily="2" charset="2"/>
              <a:buChar char="ü"/>
            </a:pPr>
            <a:r>
              <a:rPr lang="es-MX" sz="2600" b="1" dirty="0">
                <a:latin typeface="Century Gothic" panose="020B0502020202020204" pitchFamily="34" charset="0"/>
              </a:rPr>
              <a:t>Con el actual gobierno quedan exentos de pagar retenciones a las importaciones.</a:t>
            </a:r>
          </a:p>
          <a:p>
            <a:pPr marL="0" indent="0" algn="just">
              <a:buNone/>
            </a:pPr>
            <a:endParaRPr lang="es-MX" sz="2600" b="1" dirty="0">
              <a:latin typeface="Century Gothic" panose="020B0502020202020204" pitchFamily="34" charset="0"/>
            </a:endParaRPr>
          </a:p>
          <a:p>
            <a:pPr algn="just">
              <a:buFont typeface="Wingdings" panose="05000000000000000000" pitchFamily="2" charset="2"/>
              <a:buChar char="ü"/>
            </a:pPr>
            <a:r>
              <a:rPr lang="es-MX" sz="2600" b="1" dirty="0">
                <a:latin typeface="Century Gothic" panose="020B0502020202020204" pitchFamily="34" charset="0"/>
              </a:rPr>
              <a:t>El pago del 3% del valor de bica de mina del mineral extraído en concepto con de regalías  a las provincias que adhieren la norma.</a:t>
            </a:r>
          </a:p>
        </p:txBody>
      </p:sp>
      <p:pic>
        <p:nvPicPr>
          <p:cNvPr id="6" name="Imagen 5">
            <a:extLst>
              <a:ext uri="{FF2B5EF4-FFF2-40B4-BE49-F238E27FC236}">
                <a16:creationId xmlns:a16="http://schemas.microsoft.com/office/drawing/2014/main" xmlns="" id="{C750E9E9-ABA2-4394-9E0E-BA6E7A39818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87089" y="99391"/>
            <a:ext cx="1192391" cy="1192391"/>
          </a:xfrm>
          <a:prstGeom prst="rect">
            <a:avLst/>
          </a:prstGeom>
        </p:spPr>
      </p:pic>
    </p:spTree>
    <p:extLst>
      <p:ext uri="{BB962C8B-B14F-4D97-AF65-F5344CB8AC3E}">
        <p14:creationId xmlns:p14="http://schemas.microsoft.com/office/powerpoint/2010/main" xmlns="" val="36332916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575</Words>
  <Application>Microsoft Office PowerPoint</Application>
  <PresentationFormat>Presentación en pantalla (4:3)</PresentationFormat>
  <Paragraphs>60</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Reymara Molina</dc:creator>
  <cp:lastModifiedBy>RDG</cp:lastModifiedBy>
  <cp:revision>21</cp:revision>
  <dcterms:created xsi:type="dcterms:W3CDTF">2019-09-25T22:30:02Z</dcterms:created>
  <dcterms:modified xsi:type="dcterms:W3CDTF">2019-10-04T00:07:18Z</dcterms:modified>
</cp:coreProperties>
</file>