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7" r:id="rId10"/>
    <p:sldId id="268" r:id="rId1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AR"/>
          </a:p>
        </p:txBody>
      </p:sp>
      <p:sp>
        <p:nvSpPr>
          <p:cNvPr id="4" name="3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6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AD14354-D2AE-4533-8479-E9557301A714}" type="datetimeFigureOut">
              <a:rPr lang="es-AR" smtClean="0"/>
              <a:pPr/>
              <a:t>9/5/2019</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CE52D0A0-6518-426D-A131-657C50EB68F2}"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D14354-D2AE-4533-8479-E9557301A714}" type="datetimeFigureOut">
              <a:rPr lang="es-AR" smtClean="0"/>
              <a:pPr/>
              <a:t>9/5/2019</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52D0A0-6518-426D-A131-657C50EB68F2}"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85786" y="214290"/>
            <a:ext cx="7772400" cy="1470025"/>
          </a:xfrm>
          <a:solidFill>
            <a:schemeClr val="bg1"/>
          </a:solidFill>
          <a:ln>
            <a:solidFill>
              <a:schemeClr val="accent2"/>
            </a:solidFill>
          </a:ln>
        </p:spPr>
        <p:txBody>
          <a:bodyPr/>
          <a:lstStyle/>
          <a:p>
            <a:endParaRPr lang="es-AR" dirty="0"/>
          </a:p>
        </p:txBody>
      </p:sp>
      <p:sp>
        <p:nvSpPr>
          <p:cNvPr id="5" name="4 CuadroTexto"/>
          <p:cNvSpPr txBox="1"/>
          <p:nvPr/>
        </p:nvSpPr>
        <p:spPr>
          <a:xfrm>
            <a:off x="2428860" y="4000504"/>
            <a:ext cx="4857784" cy="369332"/>
          </a:xfrm>
          <a:prstGeom prst="rect">
            <a:avLst/>
          </a:prstGeom>
          <a:noFill/>
        </p:spPr>
        <p:txBody>
          <a:bodyPr wrap="square" rtlCol="0">
            <a:spAutoFit/>
          </a:bodyPr>
          <a:lstStyle/>
          <a:p>
            <a:endParaRPr lang="es-AR" dirty="0"/>
          </a:p>
        </p:txBody>
      </p:sp>
      <p:sp>
        <p:nvSpPr>
          <p:cNvPr id="7" name="6 CuadroTexto"/>
          <p:cNvSpPr txBox="1"/>
          <p:nvPr/>
        </p:nvSpPr>
        <p:spPr>
          <a:xfrm>
            <a:off x="1285852" y="1928802"/>
            <a:ext cx="6643734" cy="452431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just" fontAlgn="base">
              <a:spcBef>
                <a:spcPct val="0"/>
              </a:spcBef>
              <a:spcAft>
                <a:spcPct val="0"/>
              </a:spcAft>
            </a:pPr>
            <a:r>
              <a:rPr lang="es-AR" dirty="0">
                <a:solidFill>
                  <a:schemeClr val="tx1"/>
                </a:solidFill>
                <a:latin typeface="Arial" pitchFamily="34" charset="0"/>
                <a:ea typeface="Calibri" pitchFamily="34" charset="0"/>
                <a:cs typeface="Arial" pitchFamily="34" charset="0"/>
              </a:rPr>
              <a:t>Según los datos oficiales del Ministerio de Hacienda, en lo que refiere al presupuesto ciudadano, encontramos, entre las tantas finalidades/funciones a los </a:t>
            </a:r>
            <a:r>
              <a:rPr lang="es-AR" b="1" i="1" dirty="0">
                <a:solidFill>
                  <a:schemeClr val="tx1"/>
                </a:solidFill>
                <a:latin typeface="Arial" pitchFamily="34" charset="0"/>
                <a:ea typeface="Calibri" pitchFamily="34" charset="0"/>
                <a:cs typeface="Arial" pitchFamily="34" charset="0"/>
              </a:rPr>
              <a:t>Servicios Sociales. </a:t>
            </a:r>
            <a:r>
              <a:rPr lang="es-AR" dirty="0">
                <a:solidFill>
                  <a:schemeClr val="tx1"/>
                </a:solidFill>
                <a:latin typeface="Arial" pitchFamily="34" charset="0"/>
                <a:ea typeface="Calibri" pitchFamily="34" charset="0"/>
                <a:cs typeface="Arial" pitchFamily="34" charset="0"/>
              </a:rPr>
              <a:t>Los mismos están programados para </a:t>
            </a:r>
            <a:r>
              <a:rPr lang="es-AR" b="1" dirty="0">
                <a:solidFill>
                  <a:schemeClr val="tx1"/>
                </a:solidFill>
                <a:latin typeface="Arial" pitchFamily="34" charset="0"/>
                <a:ea typeface="Calibri" pitchFamily="34" charset="0"/>
                <a:cs typeface="Arial" pitchFamily="34" charset="0"/>
              </a:rPr>
              <a:t>2019</a:t>
            </a:r>
            <a:r>
              <a:rPr lang="es-AR" dirty="0">
                <a:solidFill>
                  <a:schemeClr val="tx1"/>
                </a:solidFill>
                <a:latin typeface="Arial" pitchFamily="34" charset="0"/>
                <a:ea typeface="Calibri" pitchFamily="34" charset="0"/>
                <a:cs typeface="Arial" pitchFamily="34" charset="0"/>
              </a:rPr>
              <a:t> (valor en millones de pesos) </a:t>
            </a:r>
            <a:r>
              <a:rPr lang="es-AR" b="1" dirty="0">
                <a:solidFill>
                  <a:schemeClr val="tx1"/>
                </a:solidFill>
                <a:latin typeface="Arial" pitchFamily="34" charset="0"/>
                <a:ea typeface="Calibri" pitchFamily="34" charset="0"/>
                <a:cs typeface="Arial" pitchFamily="34" charset="0"/>
              </a:rPr>
              <a:t>$2.642.080</a:t>
            </a:r>
            <a:r>
              <a:rPr lang="es-AR" dirty="0">
                <a:solidFill>
                  <a:schemeClr val="tx1"/>
                </a:solidFill>
                <a:latin typeface="Arial" pitchFamily="34" charset="0"/>
                <a:ea typeface="Calibri" pitchFamily="34" charset="0"/>
                <a:cs typeface="Arial" pitchFamily="34" charset="0"/>
              </a:rPr>
              <a:t>, constituyendo un </a:t>
            </a:r>
            <a:r>
              <a:rPr lang="es-AR" b="1" dirty="0">
                <a:solidFill>
                  <a:schemeClr val="tx1"/>
                </a:solidFill>
                <a:latin typeface="Arial" pitchFamily="34" charset="0"/>
                <a:ea typeface="Calibri" pitchFamily="34" charset="0"/>
                <a:cs typeface="Arial" pitchFamily="34" charset="0"/>
              </a:rPr>
              <a:t>77%</a:t>
            </a:r>
            <a:r>
              <a:rPr lang="es-AR" dirty="0">
                <a:solidFill>
                  <a:schemeClr val="tx1"/>
                </a:solidFill>
                <a:latin typeface="Arial" pitchFamily="34" charset="0"/>
                <a:ea typeface="Calibri" pitchFamily="34" charset="0"/>
                <a:cs typeface="Arial" pitchFamily="34" charset="0"/>
              </a:rPr>
              <a:t> del porcentaje s/total del gasto primario -todo el gasto que realiza el Estado, pero sin incluir los intereses que paga por su deuda-.</a:t>
            </a:r>
            <a:endParaRPr lang="es-AR" sz="1050" dirty="0">
              <a:solidFill>
                <a:schemeClr val="tx1"/>
              </a:solidFill>
              <a:latin typeface="Arial" pitchFamily="34" charset="0"/>
              <a:cs typeface="Arial" pitchFamily="34" charset="0"/>
            </a:endParaRPr>
          </a:p>
          <a:p>
            <a:pPr lvl="0" algn="just" eaLnBrk="0" fontAlgn="base" hangingPunct="0">
              <a:spcBef>
                <a:spcPct val="0"/>
              </a:spcBef>
              <a:spcAft>
                <a:spcPct val="0"/>
              </a:spcAft>
            </a:pPr>
            <a:endParaRPr lang="es-AR" dirty="0">
              <a:solidFill>
                <a:schemeClr val="tx1"/>
              </a:solidFill>
              <a:latin typeface="Arial" pitchFamily="34" charset="0"/>
              <a:ea typeface="Calibri" pitchFamily="34" charset="0"/>
              <a:cs typeface="Arial" pitchFamily="34" charset="0"/>
            </a:endParaRPr>
          </a:p>
          <a:p>
            <a:pPr lvl="0" algn="just" eaLnBrk="0" fontAlgn="base" hangingPunct="0">
              <a:spcBef>
                <a:spcPct val="0"/>
              </a:spcBef>
              <a:spcAft>
                <a:spcPct val="0"/>
              </a:spcAft>
            </a:pPr>
            <a:r>
              <a:rPr lang="es-AR" dirty="0">
                <a:solidFill>
                  <a:schemeClr val="tx1"/>
                </a:solidFill>
                <a:latin typeface="Arial" pitchFamily="34" charset="0"/>
                <a:ea typeface="Calibri" pitchFamily="34" charset="0"/>
                <a:cs typeface="Arial" pitchFamily="34" charset="0"/>
              </a:rPr>
              <a:t>Dentro de los mismos, encontramos incluidos a los servicios de salud, Promoción y Asistencia Social, Seguridad Social, Educación y Cultura, Ciencia y Técnica, Trabajo, Vivienda y Urbanismo, Agua Potable y Alcantarillado.</a:t>
            </a:r>
            <a:endParaRPr lang="es-AR" sz="1050" dirty="0">
              <a:solidFill>
                <a:schemeClr val="tx1"/>
              </a:solidFill>
              <a:latin typeface="Arial" pitchFamily="34" charset="0"/>
              <a:cs typeface="Arial" pitchFamily="34" charset="0"/>
            </a:endParaRPr>
          </a:p>
          <a:p>
            <a:pPr lvl="0" algn="ctr" eaLnBrk="0" fontAlgn="base" hangingPunct="0">
              <a:spcBef>
                <a:spcPct val="0"/>
              </a:spcBef>
              <a:spcAft>
                <a:spcPct val="0"/>
              </a:spcAft>
            </a:pPr>
            <a:r>
              <a:rPr lang="es-AR" dirty="0">
                <a:solidFill>
                  <a:schemeClr val="tx1"/>
                </a:solidFill>
                <a:latin typeface="Arial" pitchFamily="34" charset="0"/>
                <a:ea typeface="Calibri" pitchFamily="34" charset="0"/>
                <a:cs typeface="Arial" pitchFamily="34" charset="0"/>
              </a:rPr>
              <a:t>En lo que respecta al destino de los fondos públicos, el </a:t>
            </a:r>
            <a:r>
              <a:rPr lang="es-AR" b="1" dirty="0">
                <a:solidFill>
                  <a:schemeClr val="tx1"/>
                </a:solidFill>
                <a:latin typeface="Arial" pitchFamily="34" charset="0"/>
                <a:ea typeface="Calibri" pitchFamily="34" charset="0"/>
                <a:cs typeface="Arial" pitchFamily="34" charset="0"/>
              </a:rPr>
              <a:t>1,9% </a:t>
            </a:r>
            <a:r>
              <a:rPr lang="es-AR" dirty="0">
                <a:solidFill>
                  <a:schemeClr val="tx1"/>
                </a:solidFill>
                <a:latin typeface="Arial" pitchFamily="34" charset="0"/>
                <a:ea typeface="Calibri" pitchFamily="34" charset="0"/>
                <a:cs typeface="Arial" pitchFamily="34" charset="0"/>
              </a:rPr>
              <a:t>- </a:t>
            </a:r>
            <a:r>
              <a:rPr lang="es-AR" b="1" dirty="0">
                <a:solidFill>
                  <a:schemeClr val="tx1"/>
                </a:solidFill>
                <a:latin typeface="Arial" pitchFamily="34" charset="0"/>
                <a:ea typeface="Calibri" pitchFamily="34" charset="0"/>
                <a:cs typeface="Arial" pitchFamily="34" charset="0"/>
              </a:rPr>
              <a:t>$66.342 </a:t>
            </a:r>
            <a:r>
              <a:rPr lang="es-AR" dirty="0">
                <a:solidFill>
                  <a:schemeClr val="tx1"/>
                </a:solidFill>
                <a:latin typeface="Arial" pitchFamily="34" charset="0"/>
                <a:ea typeface="Calibri" pitchFamily="34" charset="0"/>
                <a:cs typeface="Arial" pitchFamily="34" charset="0"/>
              </a:rPr>
              <a:t>millones del Presupuesto 2019- corresponde a </a:t>
            </a:r>
            <a:r>
              <a:rPr lang="es-AR" b="1" dirty="0">
                <a:solidFill>
                  <a:schemeClr val="tx1"/>
                </a:solidFill>
                <a:latin typeface="Arial" pitchFamily="34" charset="0"/>
                <a:ea typeface="Calibri" pitchFamily="34" charset="0"/>
                <a:cs typeface="Arial" pitchFamily="34" charset="0"/>
              </a:rPr>
              <a:t>Promoción y Asistencia Social.</a:t>
            </a:r>
            <a:endParaRPr lang="es-AR" sz="2800" dirty="0">
              <a:solidFill>
                <a:schemeClr val="tx1"/>
              </a:solidFill>
              <a:latin typeface="Arial" pitchFamily="34" charset="0"/>
              <a:cs typeface="Arial" pitchFamily="34" charset="0"/>
            </a:endParaRPr>
          </a:p>
          <a:p>
            <a:endParaRPr lang="es-AR" dirty="0"/>
          </a:p>
        </p:txBody>
      </p:sp>
      <p:sp>
        <p:nvSpPr>
          <p:cNvPr id="2051" name="Rectangle 3"/>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s-AR" sz="1800" b="0" i="0" u="none" strike="noStrike" cap="none" normalizeH="0" baseline="0" dirty="0">
              <a:ln>
                <a:noFill/>
              </a:ln>
              <a:solidFill>
                <a:schemeClr val="tx1"/>
              </a:solidFill>
              <a:effectLst/>
              <a:latin typeface="Arial" pitchFamily="34" charset="0"/>
              <a:cs typeface="Arial" pitchFamily="34" charset="0"/>
            </a:endParaRPr>
          </a:p>
        </p:txBody>
      </p:sp>
      <p:pic>
        <p:nvPicPr>
          <p:cNvPr id="10" name="9 Imagen"/>
          <p:cNvPicPr/>
          <p:nvPr/>
        </p:nvPicPr>
        <p:blipFill>
          <a:blip r:embed="rId2"/>
          <a:srcRect l="24742" t="34169" r="24024" b="50602"/>
          <a:stretch>
            <a:fillRect/>
          </a:stretch>
        </p:blipFill>
        <p:spPr bwMode="auto">
          <a:xfrm>
            <a:off x="1357290" y="357166"/>
            <a:ext cx="6643734" cy="114300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a:solidFill>
              <a:srgbClr val="C00000"/>
            </a:solidFill>
          </a:ln>
        </p:spPr>
        <p:txBody>
          <a:bodyPr/>
          <a:lstStyle/>
          <a:p>
            <a:r>
              <a:rPr lang="es-AR" dirty="0"/>
              <a:t>Conclusiones</a:t>
            </a:r>
          </a:p>
        </p:txBody>
      </p:sp>
      <p:sp>
        <p:nvSpPr>
          <p:cNvPr id="3" name="2 Marcador de contenido"/>
          <p:cNvSpPr>
            <a:spLocks noGrp="1"/>
          </p:cNvSpPr>
          <p:nvPr>
            <p:ph idx="1"/>
          </p:nvPr>
        </p:nvSpPr>
        <p:spPr>
          <a:ln>
            <a:solidFill>
              <a:srgbClr val="C00000"/>
            </a:solidFill>
          </a:ln>
        </p:spPr>
        <p:txBody>
          <a:bodyPr>
            <a:normAutofit fontScale="32500" lnSpcReduction="20000"/>
          </a:bodyPr>
          <a:lstStyle/>
          <a:p>
            <a:pPr>
              <a:lnSpc>
                <a:spcPct val="107000"/>
              </a:lnSpc>
              <a:spcAft>
                <a:spcPts val="800"/>
              </a:spcAft>
              <a:buNone/>
            </a:pPr>
            <a:r>
              <a:rPr lang="es-AR" sz="5100" b="1" dirty="0">
                <a:solidFill>
                  <a:srgbClr val="354053"/>
                </a:solidFill>
                <a:latin typeface="+mj-lt"/>
                <a:ea typeface="Calibri"/>
                <a:cs typeface="Times New Roman"/>
              </a:rPr>
              <a:t>       </a:t>
            </a:r>
          </a:p>
          <a:p>
            <a:pPr>
              <a:lnSpc>
                <a:spcPct val="107000"/>
              </a:lnSpc>
              <a:spcAft>
                <a:spcPts val="800"/>
              </a:spcAft>
              <a:buNone/>
            </a:pPr>
            <a:r>
              <a:rPr lang="es-AR" sz="7100" b="1" dirty="0">
                <a:solidFill>
                  <a:srgbClr val="354053"/>
                </a:solidFill>
                <a:latin typeface="+mj-lt"/>
                <a:ea typeface="Calibri"/>
                <a:cs typeface="Times New Roman"/>
              </a:rPr>
              <a:t>     </a:t>
            </a:r>
          </a:p>
          <a:p>
            <a:pPr>
              <a:lnSpc>
                <a:spcPct val="107000"/>
              </a:lnSpc>
              <a:spcAft>
                <a:spcPts val="800"/>
              </a:spcAft>
              <a:buNone/>
            </a:pPr>
            <a:r>
              <a:rPr lang="es-AR" sz="7100" b="1" dirty="0">
                <a:solidFill>
                  <a:srgbClr val="354053"/>
                </a:solidFill>
                <a:latin typeface="+mj-lt"/>
                <a:ea typeface="Calibri"/>
                <a:cs typeface="Times New Roman"/>
              </a:rPr>
              <a:t>     </a:t>
            </a:r>
            <a:r>
              <a:rPr lang="es-AR" sz="7200" dirty="0">
                <a:ea typeface="Calibri"/>
                <a:cs typeface="Times New Roman"/>
              </a:rPr>
              <a:t>Por último, sumado a todo esto, y siendo un dato no menor, es aceptable considerar que también hace muy poco el Ministerio de Desarrollo Social está unificado con el Ministerio de Salud, reclamando ello inevitablemente el empleo de mayor cantidad de recursos, destinados a distribuir en ambos servicios, no uno menos importante que el otro, dejando esto en evidencia la necesaria inversión en mayor cantidad comparado a años anteriores.</a:t>
            </a:r>
          </a:p>
          <a:p>
            <a:pPr>
              <a:lnSpc>
                <a:spcPct val="107000"/>
              </a:lnSpc>
              <a:spcAft>
                <a:spcPts val="800"/>
              </a:spcAft>
              <a:buNone/>
            </a:pPr>
            <a:endParaRPr lang="es-AR" sz="7100" dirty="0">
              <a:latin typeface="+mj-lt"/>
              <a:ea typeface="Calibri"/>
              <a:cs typeface="Times New Roman"/>
            </a:endParaRPr>
          </a:p>
          <a:p>
            <a:pPr>
              <a:lnSpc>
                <a:spcPct val="107000"/>
              </a:lnSpc>
              <a:spcAft>
                <a:spcPts val="800"/>
              </a:spcAft>
              <a:buNone/>
            </a:pPr>
            <a:r>
              <a:rPr lang="es-AR" sz="5100" dirty="0">
                <a:latin typeface="+mj-lt"/>
                <a:ea typeface="Calibri"/>
                <a:cs typeface="Times New Roman"/>
              </a:rPr>
              <a:t> </a:t>
            </a:r>
          </a:p>
          <a:p>
            <a:pPr>
              <a:lnSpc>
                <a:spcPct val="107000"/>
              </a:lnSpc>
              <a:spcAft>
                <a:spcPts val="800"/>
              </a:spcAft>
              <a:buNone/>
            </a:pPr>
            <a:endParaRPr lang="es-AR" sz="2800" dirty="0">
              <a:ea typeface="Calibri"/>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lumMod val="40000"/>
              <a:lumOff val="60000"/>
            </a:schemeClr>
          </a:solidFill>
          <a:ln>
            <a:solidFill>
              <a:schemeClr val="accent2"/>
            </a:solidFill>
          </a:ln>
        </p:spPr>
        <p:txBody>
          <a:bodyPr>
            <a:normAutofit fontScale="90000"/>
          </a:bodyPr>
          <a:lstStyle/>
          <a:p>
            <a:r>
              <a:rPr lang="es-AR" dirty="0"/>
              <a:t/>
            </a:r>
            <a:br>
              <a:rPr lang="es-AR" dirty="0"/>
            </a:br>
            <a:r>
              <a:rPr lang="es-AR" dirty="0"/>
              <a:t>MINISTERIO DE SALUD Y DESARROLLO SOCIAL </a:t>
            </a:r>
            <a:br>
              <a:rPr lang="es-AR" dirty="0"/>
            </a:br>
            <a:endParaRPr lang="es-AR" dirty="0"/>
          </a:p>
        </p:txBody>
      </p:sp>
      <p:sp>
        <p:nvSpPr>
          <p:cNvPr id="3" name="2 Marcador de contenido"/>
          <p:cNvSpPr>
            <a:spLocks noGrp="1"/>
          </p:cNvSpPr>
          <p:nvPr>
            <p:ph idx="1"/>
          </p:nvPr>
        </p:nvSpPr>
        <p:spPr/>
        <p:txBody>
          <a:bodyPr>
            <a:normAutofit fontScale="70000" lnSpcReduction="20000"/>
          </a:bodyPr>
          <a:lstStyle/>
          <a:p>
            <a:endParaRPr lang="es-AR" dirty="0"/>
          </a:p>
          <a:p>
            <a:endParaRPr lang="es-AR" dirty="0"/>
          </a:p>
          <a:p>
            <a:pPr algn="ctr">
              <a:buNone/>
            </a:pPr>
            <a:r>
              <a:rPr lang="es-AR" dirty="0"/>
              <a:t>    El Artículo 8° del Decreto N° 801/2018 , establece las competencias del Ministerio de Salud y Desarrollo Social consistentes en asistir al Presidente de la Nación y al Jefe de Gabinete de Ministros, en todo lo que hace al desarrollo social de las personas, las familias y las comunidades del país en un marco de derechos y equidad territorial, articulando intersectorialmente y con otras jurisdicciones provinciales y el Gobierno de la Ciudad Autónoma de Buenos Aires las acciones ante situaciones de riesgo y vulnerabilidad social; en lo relativo al acceso a la vivienda digna, al cumplimiento de los compromisos asumidos en relación con los tratados internacionales y los convenios multinacionales en materia de su competencia, a la seguridad social y a la salud de la población y a la promoción de conductas saludables de la comunidad.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457200" y="274638"/>
            <a:ext cx="8229600" cy="939784"/>
          </a:xfrm>
          <a:solidFill>
            <a:schemeClr val="accent1">
              <a:lumMod val="40000"/>
              <a:lumOff val="60000"/>
            </a:schemeClr>
          </a:solidFill>
          <a:ln>
            <a:solidFill>
              <a:schemeClr val="accent2"/>
            </a:solidFill>
          </a:ln>
        </p:spPr>
        <p:txBody>
          <a:bodyPr/>
          <a:lstStyle/>
          <a:p>
            <a:r>
              <a:rPr lang="es-AR" dirty="0"/>
              <a:t>Objetivos principales</a:t>
            </a:r>
          </a:p>
        </p:txBody>
      </p:sp>
      <p:sp>
        <p:nvSpPr>
          <p:cNvPr id="8" name="7 Marcador de contenido"/>
          <p:cNvSpPr>
            <a:spLocks noGrp="1"/>
          </p:cNvSpPr>
          <p:nvPr>
            <p:ph idx="1"/>
          </p:nvPr>
        </p:nvSpPr>
        <p:spPr>
          <a:xfrm>
            <a:off x="457200" y="1357298"/>
            <a:ext cx="8229600" cy="5286412"/>
          </a:xfrm>
          <a:solidFill>
            <a:schemeClr val="accent1">
              <a:lumMod val="20000"/>
              <a:lumOff val="80000"/>
            </a:schemeClr>
          </a:solidFill>
          <a:ln>
            <a:solidFill>
              <a:schemeClr val="accent2"/>
            </a:solidFill>
          </a:ln>
        </p:spPr>
        <p:txBody>
          <a:bodyPr>
            <a:noAutofit/>
          </a:bodyPr>
          <a:lstStyle/>
          <a:p>
            <a:pPr>
              <a:buNone/>
            </a:pPr>
            <a:r>
              <a:rPr lang="es-AR" sz="2000" dirty="0">
                <a:latin typeface="Arial" pitchFamily="34" charset="0"/>
                <a:cs typeface="Arial" pitchFamily="34" charset="0"/>
              </a:rPr>
              <a:t>     Ejecutar los planes, programas y proyectos del área de su competencia elaborados conforme las directivas que imparta el Poder Ejecutivo Nacional</a:t>
            </a:r>
            <a:endParaRPr lang="es-AR" sz="2000" b="1" dirty="0">
              <a:latin typeface="Arial" pitchFamily="34" charset="0"/>
              <a:cs typeface="Arial" pitchFamily="34" charset="0"/>
            </a:endParaRPr>
          </a:p>
          <a:p>
            <a:pPr>
              <a:buNone/>
            </a:pPr>
            <a:endParaRPr lang="es-AR" sz="2000" dirty="0">
              <a:latin typeface="Arial" pitchFamily="34" charset="0"/>
              <a:cs typeface="Arial" pitchFamily="34" charset="0"/>
            </a:endParaRPr>
          </a:p>
          <a:p>
            <a:pPr>
              <a:buNone/>
            </a:pPr>
            <a:r>
              <a:rPr lang="es-AR" sz="2000" dirty="0">
                <a:latin typeface="Arial" pitchFamily="34" charset="0"/>
                <a:cs typeface="Arial" pitchFamily="34" charset="0"/>
              </a:rPr>
              <a:t>     Promover las actividades tendientes a mejorar la estructura institucional de las políticas y programas sociales públicos</a:t>
            </a:r>
            <a:endParaRPr lang="es-AR" sz="2000" b="1" dirty="0">
              <a:latin typeface="Arial" pitchFamily="34" charset="0"/>
              <a:cs typeface="Arial" pitchFamily="34" charset="0"/>
            </a:endParaRPr>
          </a:p>
          <a:p>
            <a:pPr>
              <a:buNone/>
            </a:pPr>
            <a:r>
              <a:rPr lang="es-AR" sz="2000" dirty="0">
                <a:latin typeface="Arial" pitchFamily="34" charset="0"/>
                <a:cs typeface="Arial" pitchFamily="34" charset="0"/>
              </a:rPr>
              <a:t>     </a:t>
            </a:r>
          </a:p>
          <a:p>
            <a:pPr>
              <a:buNone/>
            </a:pPr>
            <a:r>
              <a:rPr lang="es-AR" sz="2000" dirty="0">
                <a:latin typeface="Arial" pitchFamily="34" charset="0"/>
                <a:cs typeface="Arial" pitchFamily="34" charset="0"/>
              </a:rPr>
              <a:t>     Entender en los casos de emergencias sociales que requieran el auxilio del Estado</a:t>
            </a:r>
            <a:endParaRPr lang="es-AR" sz="2000" b="1" dirty="0">
              <a:latin typeface="Arial" pitchFamily="34" charset="0"/>
              <a:cs typeface="Arial" pitchFamily="34" charset="0"/>
            </a:endParaRPr>
          </a:p>
          <a:p>
            <a:pPr>
              <a:buNone/>
            </a:pPr>
            <a:r>
              <a:rPr lang="es-AR" sz="2000" dirty="0">
                <a:latin typeface="Arial" pitchFamily="34" charset="0"/>
                <a:cs typeface="Arial" pitchFamily="34" charset="0"/>
              </a:rPr>
              <a:t>     </a:t>
            </a:r>
          </a:p>
          <a:p>
            <a:pPr algn="just">
              <a:buNone/>
            </a:pPr>
            <a:r>
              <a:rPr lang="es-AR" sz="2000" dirty="0">
                <a:latin typeface="Arial"/>
                <a:ea typeface="Times New Roman"/>
              </a:rPr>
              <a:t>     Intervenir en la definición de los criterios de asignación de recursos financieros del Estado Nacional destinados a la población</a:t>
            </a:r>
          </a:p>
          <a:p>
            <a:pPr algn="just">
              <a:buNone/>
            </a:pPr>
            <a:endParaRPr lang="es-AR" sz="2000" dirty="0">
              <a:latin typeface="Arial"/>
              <a:ea typeface="Times New Roman"/>
            </a:endParaRPr>
          </a:p>
          <a:p>
            <a:pPr>
              <a:buNone/>
            </a:pPr>
            <a:r>
              <a:rPr lang="es-AR" sz="2000" dirty="0">
                <a:latin typeface="Arial"/>
                <a:ea typeface="Times New Roman"/>
              </a:rPr>
              <a:t>    Entender en la organización de un sistema de información</a:t>
            </a:r>
          </a:p>
          <a:p>
            <a:pPr>
              <a:buNone/>
            </a:pPr>
            <a:r>
              <a:rPr lang="es-AR" sz="2000" dirty="0">
                <a:latin typeface="Arial"/>
                <a:ea typeface="Times New Roman"/>
              </a:rPr>
              <a:t>    social, con indicadores relevantes sobre los grupos poblacionales</a:t>
            </a:r>
            <a:endParaRPr lang="es-AR" sz="4000" b="1" dirty="0">
              <a:latin typeface="Times New Roman"/>
              <a:ea typeface="Times New Roman"/>
            </a:endParaRPr>
          </a:p>
          <a:p>
            <a:pPr>
              <a:buNone/>
            </a:pPr>
            <a:endParaRPr lang="es-AR" sz="20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contenido"/>
          <p:cNvSpPr>
            <a:spLocks noGrp="1"/>
          </p:cNvSpPr>
          <p:nvPr>
            <p:ph idx="1"/>
          </p:nvPr>
        </p:nvSpPr>
        <p:spPr>
          <a:xfrm>
            <a:off x="457200" y="357166"/>
            <a:ext cx="8229600" cy="6286544"/>
          </a:xfrm>
          <a:solidFill>
            <a:schemeClr val="accent1">
              <a:lumMod val="20000"/>
              <a:lumOff val="80000"/>
            </a:schemeClr>
          </a:solidFill>
          <a:ln>
            <a:solidFill>
              <a:schemeClr val="accent2"/>
            </a:solidFill>
          </a:ln>
        </p:spPr>
        <p:txBody>
          <a:bodyPr>
            <a:noAutofit/>
          </a:bodyPr>
          <a:lstStyle/>
          <a:p>
            <a:pPr>
              <a:buNone/>
            </a:pPr>
            <a:r>
              <a:rPr lang="es-AR" sz="2000" dirty="0">
                <a:latin typeface="Arial" pitchFamily="34" charset="0"/>
                <a:cs typeface="Arial" pitchFamily="34" charset="0"/>
              </a:rPr>
              <a:t>     </a:t>
            </a:r>
          </a:p>
          <a:p>
            <a:pPr>
              <a:buNone/>
            </a:pPr>
            <a:r>
              <a:rPr lang="es-AR" sz="2000" dirty="0">
                <a:latin typeface="Arial" pitchFamily="34" charset="0"/>
                <a:ea typeface="Times New Roman"/>
                <a:cs typeface="Arial" pitchFamily="34" charset="0"/>
              </a:rPr>
              <a:t>     </a:t>
            </a:r>
            <a:r>
              <a:rPr lang="es-AR" sz="2000" dirty="0">
                <a:latin typeface="Arial"/>
                <a:ea typeface="Times New Roman"/>
              </a:rPr>
              <a:t>Entender en la organización y operación de un sistema de información social, con indicadores relevantes sobre los grupos poblacionales</a:t>
            </a:r>
          </a:p>
          <a:p>
            <a:pPr algn="just">
              <a:buNone/>
            </a:pPr>
            <a:endParaRPr lang="es-AR" sz="2000" dirty="0">
              <a:latin typeface="Arial"/>
              <a:ea typeface="Times New Roman"/>
            </a:endParaRPr>
          </a:p>
          <a:p>
            <a:pPr algn="just">
              <a:buNone/>
            </a:pPr>
            <a:r>
              <a:rPr lang="es-AR" sz="2000" dirty="0">
                <a:latin typeface="Arial"/>
                <a:ea typeface="Times New Roman"/>
              </a:rPr>
              <a:t>     Entender en la formulación, normatización, coordinación, monitoreo y evaluación de las políticas alimentarias implementadas en el ámbito nacional, provincial y municipal </a:t>
            </a:r>
            <a:endParaRPr lang="es-AR" sz="2000" b="1" dirty="0">
              <a:latin typeface="Times New Roman"/>
              <a:ea typeface="Times New Roman"/>
            </a:endParaRPr>
          </a:p>
          <a:p>
            <a:pPr algn="just">
              <a:buNone/>
            </a:pPr>
            <a:r>
              <a:rPr lang="es-AR" sz="2000" dirty="0">
                <a:latin typeface="Arial"/>
                <a:ea typeface="Times New Roman"/>
              </a:rPr>
              <a:t>     </a:t>
            </a:r>
          </a:p>
          <a:p>
            <a:pPr algn="just">
              <a:buNone/>
            </a:pPr>
            <a:r>
              <a:rPr lang="es-AR" sz="2000" dirty="0">
                <a:latin typeface="Arial"/>
                <a:ea typeface="Times New Roman"/>
              </a:rPr>
              <a:t>     Entender en la ejecución de acciones que ameriten intervención directa y ayuda urgente a personas en situación de riesgo y vulnerabilidad social, tanto en el país como fuera de él</a:t>
            </a:r>
            <a:endParaRPr lang="es-AR" sz="2000" b="1" dirty="0">
              <a:latin typeface="Times New Roman"/>
              <a:ea typeface="Times New Roman"/>
            </a:endParaRPr>
          </a:p>
          <a:p>
            <a:pPr algn="just">
              <a:buNone/>
            </a:pPr>
            <a:endParaRPr lang="es-AR" sz="2000" b="1" dirty="0">
              <a:latin typeface="Times New Roman"/>
              <a:ea typeface="Times New Roman"/>
            </a:endParaRPr>
          </a:p>
          <a:p>
            <a:pPr algn="just">
              <a:buNone/>
            </a:pPr>
            <a:r>
              <a:rPr lang="es-AR" sz="2000" b="1" dirty="0">
                <a:latin typeface="Times New Roman"/>
                <a:ea typeface="Times New Roman"/>
              </a:rPr>
              <a:t>     </a:t>
            </a:r>
            <a:r>
              <a:rPr lang="es-AR" sz="2000" dirty="0">
                <a:latin typeface="Arial"/>
                <a:ea typeface="Times New Roman"/>
              </a:rPr>
              <a:t>Entender </a:t>
            </a:r>
            <a:r>
              <a:rPr lang="es-AR" sz="2000" dirty="0">
                <a:latin typeface="Arial"/>
                <a:ea typeface="Calibri"/>
              </a:rPr>
              <a:t>en la determinación de los objetivos y políticas de la seguridad social y en la elaboración, ejecución y fiscalización de programas y regímenes integrados de seguridad social en materia de riesgos del trabajo, maternidad, vejez, invalidez, muerte, cargas de familia, desempleo y otras contingencias de carácter social</a:t>
            </a:r>
            <a:endParaRPr lang="es-AR" sz="2000" b="1" dirty="0">
              <a:latin typeface="Times New Roman"/>
              <a:ea typeface="Times New Roman"/>
            </a:endParaRPr>
          </a:p>
          <a:p>
            <a:pPr>
              <a:buNone/>
            </a:pPr>
            <a:endParaRPr lang="es-AR" sz="20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785794"/>
            <a:ext cx="8229600" cy="1143000"/>
          </a:xfrm>
          <a:ln>
            <a:solidFill>
              <a:srgbClr val="C0000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s-AR" dirty="0"/>
              <a:t>De cara al 2019</a:t>
            </a:r>
          </a:p>
        </p:txBody>
      </p:sp>
      <p:sp>
        <p:nvSpPr>
          <p:cNvPr id="4" name="3 Marcador de contenido"/>
          <p:cNvSpPr>
            <a:spLocks noGrp="1"/>
          </p:cNvSpPr>
          <p:nvPr>
            <p:ph sz="half" idx="2"/>
          </p:nvPr>
        </p:nvSpPr>
        <p:spPr>
          <a:xfrm>
            <a:off x="457200" y="2174875"/>
            <a:ext cx="8043890" cy="3397265"/>
          </a:xfrm>
          <a:ln>
            <a:solidFill>
              <a:srgbClr val="C00000"/>
            </a:solidFill>
          </a:ln>
        </p:spPr>
        <p:txBody>
          <a:bodyPr>
            <a:normAutofit fontScale="92500"/>
          </a:bodyPr>
          <a:lstStyle/>
          <a:p>
            <a:pPr>
              <a:buNone/>
            </a:pPr>
            <a:r>
              <a:rPr lang="es-AR" dirty="0"/>
              <a:t>     </a:t>
            </a:r>
            <a:r>
              <a:rPr lang="es-AR" sz="3600" dirty="0"/>
              <a:t>Esta política representa el 1,9% del Presupuesto y responde a las prioridades gubernamentales de Plan para la Economía Popular, Plan Nacional de Protección Social y Estrategia Nacional para Adolescentes y Jóvenes Vulnerables</a:t>
            </a:r>
          </a:p>
          <a:p>
            <a:endParaRPr lang="es-AR" dirty="0"/>
          </a:p>
        </p:txBody>
      </p:sp>
      <p:pic>
        <p:nvPicPr>
          <p:cNvPr id="9" name="8 Imagen"/>
          <p:cNvPicPr/>
          <p:nvPr/>
        </p:nvPicPr>
        <p:blipFill>
          <a:blip r:embed="rId2"/>
          <a:srcRect l="24742" t="34169" r="24024" b="50602"/>
          <a:stretch>
            <a:fillRect/>
          </a:stretch>
        </p:blipFill>
        <p:spPr bwMode="auto">
          <a:xfrm>
            <a:off x="2857488" y="95231"/>
            <a:ext cx="3676650" cy="61912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500034" y="2214554"/>
            <a:ext cx="8229600" cy="4097335"/>
          </a:xfrm>
          <a:ln>
            <a:solidFill>
              <a:srgbClr val="C00000"/>
            </a:solidFill>
          </a:ln>
        </p:spPr>
        <p:txBody>
          <a:bodyPr>
            <a:normAutofit fontScale="62500" lnSpcReduction="20000"/>
          </a:bodyPr>
          <a:lstStyle/>
          <a:p>
            <a:endParaRPr lang="es-AR" dirty="0"/>
          </a:p>
          <a:p>
            <a:endParaRPr lang="es-AR" dirty="0"/>
          </a:p>
          <a:p>
            <a:r>
              <a:rPr lang="es-AR" dirty="0"/>
              <a:t>Programas </a:t>
            </a:r>
            <a:r>
              <a:rPr lang="es-AR" b="1" dirty="0"/>
              <a:t>“Hacemos Futuro” </a:t>
            </a:r>
            <a:r>
              <a:rPr lang="es-AR" dirty="0"/>
              <a:t>y </a:t>
            </a:r>
            <a:r>
              <a:rPr lang="es-AR" b="1" dirty="0"/>
              <a:t>“Hacemos Futuro Juntas”</a:t>
            </a:r>
            <a:r>
              <a:rPr lang="es-AR" dirty="0"/>
              <a:t>, creando oportunidades de inclusión a través de la capacitación, así como también contribuir a la igualdad de género</a:t>
            </a:r>
          </a:p>
          <a:p>
            <a:r>
              <a:rPr lang="es-AR" b="1" dirty="0"/>
              <a:t>Salario Social Complementario </a:t>
            </a:r>
            <a:r>
              <a:rPr lang="es-AR" dirty="0"/>
              <a:t>se prevé beneficiar a más de 240.000 trabajadores de la economía popular en situación de alta vulnerabilidad social y económica</a:t>
            </a:r>
          </a:p>
          <a:p>
            <a:r>
              <a:rPr lang="es-AR" dirty="0"/>
              <a:t>Atención a las personas en situación de vulnerabilidad alimentaria </a:t>
            </a:r>
          </a:p>
          <a:p>
            <a:r>
              <a:rPr lang="es-AR" dirty="0"/>
              <a:t>Programa el </a:t>
            </a:r>
            <a:r>
              <a:rPr lang="es-AR" b="1" dirty="0"/>
              <a:t>Estado en Tu Barrio</a:t>
            </a:r>
            <a:r>
              <a:rPr lang="es-AR" dirty="0"/>
              <a:t>, se promoverá la atención directa para la realización de trámites a través de los Centros de Atención Móviles</a:t>
            </a:r>
          </a:p>
          <a:p>
            <a:r>
              <a:rPr lang="es-AR" dirty="0"/>
              <a:t>Implementación del </a:t>
            </a:r>
            <a:r>
              <a:rPr lang="es-AR" b="1" dirty="0"/>
              <a:t>Plan Nacional de Primera Infancia </a:t>
            </a:r>
            <a:r>
              <a:rPr lang="es-AR" dirty="0"/>
              <a:t>y el apoyo a cooperativas mediante el régimen de </a:t>
            </a:r>
            <a:r>
              <a:rPr lang="es-AR" b="1" dirty="0"/>
              <a:t>Monotributo Social</a:t>
            </a:r>
          </a:p>
          <a:p>
            <a:endParaRPr lang="es-AR" dirty="0"/>
          </a:p>
        </p:txBody>
      </p:sp>
      <p:sp>
        <p:nvSpPr>
          <p:cNvPr id="5" name="1 Título"/>
          <p:cNvSpPr>
            <a:spLocks noGrp="1"/>
          </p:cNvSpPr>
          <p:nvPr>
            <p:ph type="title"/>
          </p:nvPr>
        </p:nvSpPr>
        <p:spPr>
          <a:xfrm>
            <a:off x="500034" y="785802"/>
            <a:ext cx="8229600" cy="1143000"/>
          </a:xfrm>
          <a:ln>
            <a:solidFill>
              <a:srgbClr val="C00000"/>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s-AR" dirty="0"/>
              <a:t>De cara al 2019</a:t>
            </a:r>
          </a:p>
        </p:txBody>
      </p:sp>
      <p:pic>
        <p:nvPicPr>
          <p:cNvPr id="7" name="6 Imagen"/>
          <p:cNvPicPr/>
          <p:nvPr/>
        </p:nvPicPr>
        <p:blipFill>
          <a:blip r:embed="rId2"/>
          <a:srcRect l="24742" t="34169" r="24024" b="50602"/>
          <a:stretch>
            <a:fillRect/>
          </a:stretch>
        </p:blipFill>
        <p:spPr bwMode="auto">
          <a:xfrm>
            <a:off x="2786050" y="95231"/>
            <a:ext cx="3676650" cy="6191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a:solidFill>
              <a:srgbClr val="C00000"/>
            </a:solidFill>
          </a:ln>
        </p:spPr>
        <p:txBody>
          <a:bodyPr/>
          <a:lstStyle/>
          <a:p>
            <a:r>
              <a:rPr lang="es-AR" dirty="0"/>
              <a:t>Comparativo ejercicios anteriores</a:t>
            </a:r>
          </a:p>
        </p:txBody>
      </p:sp>
      <p:pic>
        <p:nvPicPr>
          <p:cNvPr id="4" name="3 Marcador de contenido"/>
          <p:cNvPicPr>
            <a:picLocks noGrp="1"/>
          </p:cNvPicPr>
          <p:nvPr>
            <p:ph idx="1"/>
          </p:nvPr>
        </p:nvPicPr>
        <p:blipFill>
          <a:blip r:embed="rId2"/>
          <a:srcRect l="23986" t="22884" r="16226" b="15047"/>
          <a:stretch>
            <a:fillRect/>
          </a:stretch>
        </p:blipFill>
        <p:spPr bwMode="auto">
          <a:xfrm>
            <a:off x="694875" y="1600200"/>
            <a:ext cx="7754250" cy="4525963"/>
          </a:xfrm>
          <a:prstGeom prst="rect">
            <a:avLst/>
          </a:prstGeom>
          <a:noFill/>
          <a:ln w="9525">
            <a:solidFill>
              <a:srgbClr val="C00000"/>
            </a:solid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a:solidFill>
              <a:srgbClr val="C00000"/>
            </a:solidFill>
          </a:ln>
        </p:spPr>
        <p:txBody>
          <a:bodyPr/>
          <a:lstStyle/>
          <a:p>
            <a:r>
              <a:rPr lang="es-AR" dirty="0"/>
              <a:t>Conclusiones</a:t>
            </a:r>
          </a:p>
        </p:txBody>
      </p:sp>
      <p:sp>
        <p:nvSpPr>
          <p:cNvPr id="3" name="2 Marcador de contenido"/>
          <p:cNvSpPr>
            <a:spLocks noGrp="1"/>
          </p:cNvSpPr>
          <p:nvPr>
            <p:ph idx="1"/>
          </p:nvPr>
        </p:nvSpPr>
        <p:spPr>
          <a:ln>
            <a:solidFill>
              <a:srgbClr val="C00000"/>
            </a:solidFill>
          </a:ln>
        </p:spPr>
        <p:txBody>
          <a:bodyPr>
            <a:normAutofit fontScale="85000" lnSpcReduction="20000"/>
          </a:bodyPr>
          <a:lstStyle/>
          <a:p>
            <a:pPr>
              <a:buNone/>
            </a:pPr>
            <a:r>
              <a:rPr lang="es-AR" dirty="0"/>
              <a:t>    La </a:t>
            </a:r>
            <a:r>
              <a:rPr lang="es-AR" b="1" i="1" dirty="0"/>
              <a:t>magnitud del gasto público social</a:t>
            </a:r>
            <a:r>
              <a:rPr lang="es-AR" dirty="0"/>
              <a:t> y su peso relativo en la economía de un país es un tema muy importante ya que responde como un indicador tradicional del nivel de desarrollo social y humano de un país. Esto se debe a que dentro de las partidas destinadas a financiar este tipo de gasto se incluyen aquellos fondos que van dirigidos a los grupos más vulnerables de la población, y por tanto constituyen la principal herramienta con que cuenta el sector público para redistribuir ingresos y luchar contra el hambre y la pobreza, en sus distintas acepciones (por ingresos, necesidades básicas insatisfechas, por capacidades, entre otros)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a:solidFill>
              <a:srgbClr val="C00000"/>
            </a:solidFill>
          </a:ln>
        </p:spPr>
        <p:txBody>
          <a:bodyPr/>
          <a:lstStyle/>
          <a:p>
            <a:r>
              <a:rPr lang="es-AR" dirty="0"/>
              <a:t>Conclusiones</a:t>
            </a:r>
          </a:p>
        </p:txBody>
      </p:sp>
      <p:sp>
        <p:nvSpPr>
          <p:cNvPr id="3" name="2 Marcador de contenido"/>
          <p:cNvSpPr>
            <a:spLocks noGrp="1"/>
          </p:cNvSpPr>
          <p:nvPr>
            <p:ph idx="1"/>
          </p:nvPr>
        </p:nvSpPr>
        <p:spPr>
          <a:ln>
            <a:solidFill>
              <a:srgbClr val="C00000"/>
            </a:solidFill>
          </a:ln>
        </p:spPr>
        <p:txBody>
          <a:bodyPr>
            <a:normAutofit fontScale="32500" lnSpcReduction="20000"/>
          </a:bodyPr>
          <a:lstStyle/>
          <a:p>
            <a:pPr>
              <a:lnSpc>
                <a:spcPct val="107000"/>
              </a:lnSpc>
              <a:spcAft>
                <a:spcPts val="800"/>
              </a:spcAft>
              <a:buNone/>
            </a:pPr>
            <a:r>
              <a:rPr lang="es-AR" sz="5100" b="1" dirty="0">
                <a:solidFill>
                  <a:srgbClr val="354053"/>
                </a:solidFill>
                <a:latin typeface="+mj-lt"/>
                <a:ea typeface="Calibri"/>
                <a:cs typeface="Times New Roman"/>
              </a:rPr>
              <a:t>       </a:t>
            </a:r>
          </a:p>
          <a:p>
            <a:pPr>
              <a:lnSpc>
                <a:spcPct val="107000"/>
              </a:lnSpc>
              <a:spcAft>
                <a:spcPts val="800"/>
              </a:spcAft>
              <a:buNone/>
            </a:pPr>
            <a:r>
              <a:rPr lang="es-AR" sz="7100" b="1" dirty="0">
                <a:solidFill>
                  <a:srgbClr val="354053"/>
                </a:solidFill>
                <a:latin typeface="+mj-lt"/>
                <a:ea typeface="Calibri"/>
                <a:cs typeface="Times New Roman"/>
              </a:rPr>
              <a:t>      Respecto al presupuesto, notamos que el porcentaje destinado al gasto social para 2019 es alto en términos históricos, esto es así, </a:t>
            </a:r>
            <a:r>
              <a:rPr lang="es-AR" sz="7100" dirty="0">
                <a:latin typeface="+mj-lt"/>
                <a:ea typeface="Calibri"/>
                <a:cs typeface="Times New Roman"/>
              </a:rPr>
              <a:t>ya que en situación de crisis como las que vivimos, -a destacar, y no menos importante, la alta inflación en alimentos, por ejemplo- se entiende lógicamente que el Estado tenga que destinar mas plata de su inversión para la asistencia, porque sus costos de producción son más altos, insumos más caros, los reclamos de ayudas sociales van en aumento, entre otros. Aun así, consideramos que sigue sin ser acorde a tal crisis, no respondiendo en forma total y efectiva a tantas necesidades públicas</a:t>
            </a:r>
          </a:p>
          <a:p>
            <a:pPr>
              <a:lnSpc>
                <a:spcPct val="107000"/>
              </a:lnSpc>
              <a:spcAft>
                <a:spcPts val="800"/>
              </a:spcAft>
              <a:buNone/>
            </a:pPr>
            <a:r>
              <a:rPr lang="es-AR" sz="5100" dirty="0">
                <a:latin typeface="+mj-lt"/>
                <a:ea typeface="Calibri"/>
                <a:cs typeface="Times New Roman"/>
              </a:rPr>
              <a:t> </a:t>
            </a:r>
          </a:p>
          <a:p>
            <a:pPr>
              <a:lnSpc>
                <a:spcPct val="107000"/>
              </a:lnSpc>
              <a:spcAft>
                <a:spcPts val="800"/>
              </a:spcAft>
              <a:buNone/>
            </a:pPr>
            <a:endParaRPr lang="es-AR" sz="2800" dirty="0">
              <a:ea typeface="Calibri"/>
              <a:cs typeface="Times New Roman"/>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905</Words>
  <Application>Microsoft Office PowerPoint</Application>
  <PresentationFormat>Presentación en pantalla (4:3)</PresentationFormat>
  <Paragraphs>50</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Diapositiva 1</vt:lpstr>
      <vt:lpstr> MINISTERIO DE SALUD Y DESARROLLO SOCIAL  </vt:lpstr>
      <vt:lpstr>Objetivos principales</vt:lpstr>
      <vt:lpstr>Diapositiva 4</vt:lpstr>
      <vt:lpstr>De cara al 2019</vt:lpstr>
      <vt:lpstr>De cara al 2019</vt:lpstr>
      <vt:lpstr>Comparativo ejercicios anteriores</vt:lpstr>
      <vt:lpstr>Conclusiones</vt:lpstr>
      <vt:lpstr>Conclusiones</vt:lpstr>
      <vt:lpstr>Conclusiones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Promoción y Asistencia social</dc:title>
  <dc:creator>Silvina</dc:creator>
  <cp:lastModifiedBy>Julio</cp:lastModifiedBy>
  <cp:revision>12</cp:revision>
  <dcterms:created xsi:type="dcterms:W3CDTF">2019-05-07T12:16:53Z</dcterms:created>
  <dcterms:modified xsi:type="dcterms:W3CDTF">2019-05-09T13:44:45Z</dcterms:modified>
</cp:coreProperties>
</file>