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18288000" cy="10287000"/>
  <p:notesSz cx="6858000" cy="9144000"/>
  <p:embeddedFontLst>
    <p:embeddedFont>
      <p:font typeface="Lora" charset="1" panose="00000500000000000000"/>
      <p:regular r:id="rId6"/>
    </p:embeddedFont>
    <p:embeddedFont>
      <p:font typeface="Lora Bold" charset="1" panose="00000800000000000000"/>
      <p:regular r:id="rId7"/>
    </p:embeddedFont>
    <p:embeddedFont>
      <p:font typeface="Lora Italics" charset="1" panose="00000500000000000000"/>
      <p:regular r:id="rId8"/>
    </p:embeddedFont>
    <p:embeddedFont>
      <p:font typeface="Lora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31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7525" y="1227322"/>
            <a:ext cx="17193217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</a:pPr>
            <a:r>
              <a:rPr lang="en-US" sz="4654" u="sng">
                <a:solidFill>
                  <a:srgbClr val="3B2615"/>
                </a:solidFill>
                <a:latin typeface="Lora Bold"/>
              </a:rPr>
              <a:t>PRINCIPIOS GENERALES DEL PLAN PRESUPUESTARIO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015843"/>
            <a:ext cx="18288000" cy="160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6"/>
              </a:lnSpc>
            </a:pPr>
            <a:r>
              <a:rPr lang="en-US" sz="3054">
                <a:solidFill>
                  <a:srgbClr val="3B2615"/>
                </a:solidFill>
                <a:latin typeface="Lora"/>
              </a:rPr>
              <a:t>24. PRESUPUESTO: PRINCIPIOS DE EQUILIBRIO, PERIODICIDAD, ANUALIDAD, UNIDAD, UNIVERSALIDAD, ESPECIFICIDAD, NO AFECTACIÓN DE RECURSOS Y EXCLUSIVIDAD.</a:t>
            </a:r>
          </a:p>
          <a:p>
            <a:pPr algn="ctr">
              <a:lnSpc>
                <a:spcPts val="4276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7525" y="4567027"/>
            <a:ext cx="16932950" cy="2151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6"/>
              </a:lnSpc>
            </a:pPr>
            <a:r>
              <a:rPr lang="en-US" sz="3054">
                <a:solidFill>
                  <a:srgbClr val="3B2615"/>
                </a:solidFill>
                <a:latin typeface="Lora"/>
              </a:rPr>
              <a:t>JURISPRUDENCIA:</a:t>
            </a:r>
          </a:p>
          <a:p>
            <a:pPr algn="ctr">
              <a:lnSpc>
                <a:spcPts val="4276"/>
              </a:lnSpc>
            </a:pPr>
            <a:r>
              <a:rPr lang="en-US" sz="3054">
                <a:solidFill>
                  <a:srgbClr val="3B2615"/>
                </a:solidFill>
                <a:latin typeface="Lora"/>
              </a:rPr>
              <a:t>“Partido Comunista s/ acción de amparo” Fallos 318:567 (26/04/1995); “Zofracor</a:t>
            </a:r>
          </a:p>
          <a:p>
            <a:pPr algn="ctr">
              <a:lnSpc>
                <a:spcPts val="4276"/>
              </a:lnSpc>
            </a:pPr>
            <a:r>
              <a:rPr lang="en-US" sz="3054">
                <a:solidFill>
                  <a:srgbClr val="3B2615"/>
                </a:solidFill>
                <a:latin typeface="Lora"/>
              </a:rPr>
              <a:t>S.A. c/ Estado Nacional s/ amparo” Fallos 325:2394 (20/09/2002).</a:t>
            </a:r>
          </a:p>
          <a:p>
            <a:pPr algn="ctr">
              <a:lnSpc>
                <a:spcPts val="4276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0" y="7097280"/>
            <a:ext cx="18288000" cy="160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6"/>
              </a:lnSpc>
            </a:pPr>
            <a:r>
              <a:rPr lang="en-US" sz="3054">
                <a:solidFill>
                  <a:srgbClr val="3B2615"/>
                </a:solidFill>
                <a:latin typeface="Lora"/>
              </a:rPr>
              <a:t>25. TIPOS DE PRESUPUESTO: BASE CERO, FUNCIONAL, POR PROGRAMAS Y ACTIVIDADES, PARTICIPATIVO.</a:t>
            </a:r>
          </a:p>
          <a:p>
            <a:pPr algn="ctr">
              <a:lnSpc>
                <a:spcPts val="427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65295" y="933450"/>
            <a:ext cx="9757410" cy="878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6"/>
              </a:lnSpc>
              <a:spcBef>
                <a:spcPct val="0"/>
              </a:spcBef>
            </a:pPr>
            <a:r>
              <a:rPr lang="en-US" sz="5154" u="sng">
                <a:solidFill>
                  <a:srgbClr val="000000"/>
                </a:solidFill>
                <a:latin typeface="Lora Bold"/>
              </a:rPr>
              <a:t>PRINCIPIO DE EXCLUSIVIDAD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413605"/>
            <a:ext cx="18288000" cy="4105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3354">
                <a:solidFill>
                  <a:srgbClr val="000000"/>
                </a:solidFill>
                <a:latin typeface="Lora Bold"/>
              </a:rPr>
              <a:t>ARTICULO 20.-</a:t>
            </a:r>
            <a:r>
              <a:rPr lang="en-US" sz="3354">
                <a:solidFill>
                  <a:srgbClr val="000000"/>
                </a:solidFill>
                <a:latin typeface="Lora"/>
              </a:rPr>
              <a:t> LAS DISPOSICIONES GENERALES CONSTITUYEN LAS NORMAS COMPLEMENTARIAS A LA PRESENTE LEY QUE REGIRÁN PARA CADA EJERCICIO FINANCIERO</a:t>
            </a:r>
          </a:p>
          <a:p>
            <a:pPr algn="ctr">
              <a:lnSpc>
                <a:spcPts val="4696"/>
              </a:lnSpc>
            </a:pPr>
            <a:r>
              <a:rPr lang="en-US" sz="3354">
                <a:solidFill>
                  <a:srgbClr val="000000"/>
                </a:solidFill>
                <a:latin typeface="Lora"/>
              </a:rPr>
              <a:t>(...)</a:t>
            </a:r>
          </a:p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354">
                <a:solidFill>
                  <a:srgbClr val="000000"/>
                </a:solidFill>
                <a:latin typeface="Lora"/>
              </a:rPr>
              <a:t>EN CONSECUENCIA, NO PODRÁN CONTENER DISPOSICIONES DE CARÁCTER PERMANENTE, NO PODRÁN REFORMAR O DEROGAR LEYES VIGENTES, NI CREAR, MODIFICAR O SUPRIMIR TRIBUTOS U OTROS INGRESOS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4593" y="7652506"/>
            <a:ext cx="16972479" cy="1605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516"/>
              </a:lnSpc>
            </a:pPr>
            <a:r>
              <a:rPr lang="en-US" sz="4654">
                <a:solidFill>
                  <a:srgbClr val="000000"/>
                </a:solidFill>
                <a:latin typeface="Lora Bold"/>
              </a:rPr>
              <a:t>FALLO ZOFRACOR S.A. C/ ESTADO NACIONAL S/ AMPARO</a:t>
            </a:r>
          </a:p>
          <a:p>
            <a:pPr algn="just">
              <a:lnSpc>
                <a:spcPts val="6516"/>
              </a:lnSpc>
              <a:spcBef>
                <a:spcPct val="0"/>
              </a:spcBef>
            </a:pPr>
            <a:r>
              <a:rPr lang="en-US" sz="4654">
                <a:solidFill>
                  <a:srgbClr val="000000"/>
                </a:solidFill>
                <a:latin typeface="Lora Bold"/>
              </a:rPr>
              <a:t>FALLO  PARTIDO COMUNISTA S/ ACCION DE AMPARO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57760" y="665974"/>
            <a:ext cx="16972479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u="sng">
                <a:solidFill>
                  <a:srgbClr val="000000"/>
                </a:solidFill>
                <a:latin typeface="Lora Bold"/>
              </a:rPr>
              <a:t>FALLO ZOFRACOR S.A. C/ ESTADO NACIONAL S/ AMPARO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293750"/>
            <a:ext cx="18288000" cy="7633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53834" indent="-426917" lvl="1">
              <a:lnSpc>
                <a:spcPts val="5536"/>
              </a:lnSpc>
              <a:buFont typeface="Arial"/>
              <a:buChar char="•"/>
            </a:pPr>
            <a:r>
              <a:rPr lang="en-US" sz="3954" spc="-185">
                <a:solidFill>
                  <a:srgbClr val="000000"/>
                </a:solidFill>
                <a:latin typeface="Lora"/>
              </a:rPr>
              <a:t>DECRETO 285/99 - EXENCIONES A LA ZONA FRANCA DE GRAL. PICO</a:t>
            </a:r>
          </a:p>
          <a:p>
            <a:pPr>
              <a:lnSpc>
                <a:spcPts val="5536"/>
              </a:lnSpc>
            </a:pPr>
          </a:p>
          <a:p>
            <a:pPr marL="853834" indent="-426917" lvl="1">
              <a:lnSpc>
                <a:spcPts val="5536"/>
              </a:lnSpc>
              <a:buFont typeface="Arial"/>
              <a:buChar char="•"/>
            </a:pPr>
            <a:r>
              <a:rPr lang="en-US" sz="3954" spc="-185">
                <a:solidFill>
                  <a:srgbClr val="000000"/>
                </a:solidFill>
                <a:latin typeface="Lora"/>
              </a:rPr>
              <a:t> VIOLACION AL CODIGO ADUANERO Y A LA CN ART. 99 INC. 3</a:t>
            </a:r>
          </a:p>
          <a:p>
            <a:pPr>
              <a:lnSpc>
                <a:spcPts val="5536"/>
              </a:lnSpc>
            </a:pPr>
          </a:p>
          <a:p>
            <a:pPr marL="853834" indent="-426917" lvl="1">
              <a:lnSpc>
                <a:spcPts val="5536"/>
              </a:lnSpc>
              <a:buFont typeface="Arial"/>
              <a:buChar char="•"/>
            </a:pPr>
            <a:r>
              <a:rPr lang="en-US" sz="3954" spc="-185">
                <a:solidFill>
                  <a:srgbClr val="000000"/>
                </a:solidFill>
                <a:latin typeface="Lora"/>
              </a:rPr>
              <a:t>LEY 25.237 - PRESUPUESTO GENERAL DE LA ADMINISTRACION NACIONAL PARA EL AÑO 2000</a:t>
            </a:r>
          </a:p>
          <a:p>
            <a:pPr>
              <a:lnSpc>
                <a:spcPts val="5536"/>
              </a:lnSpc>
            </a:pPr>
          </a:p>
          <a:p>
            <a:pPr marL="853834" indent="-426917" lvl="1">
              <a:lnSpc>
                <a:spcPts val="5536"/>
              </a:lnSpc>
              <a:buFont typeface="Arial"/>
              <a:buChar char="•"/>
            </a:pPr>
            <a:r>
              <a:rPr lang="en-US" sz="3954" spc="-185">
                <a:solidFill>
                  <a:srgbClr val="000000"/>
                </a:solidFill>
                <a:latin typeface="Lora"/>
              </a:rPr>
              <a:t>¿VIOLACION AL ART. 20 DE LA LEY 24.156?</a:t>
            </a:r>
          </a:p>
          <a:p>
            <a:pPr>
              <a:lnSpc>
                <a:spcPts val="5536"/>
              </a:lnSpc>
            </a:pPr>
          </a:p>
          <a:p>
            <a:pPr marL="853834" indent="-426917" lvl="1">
              <a:lnSpc>
                <a:spcPts val="5536"/>
              </a:lnSpc>
              <a:buFont typeface="Arial"/>
              <a:buChar char="•"/>
            </a:pPr>
            <a:r>
              <a:rPr lang="en-US" sz="3954" spc="-185">
                <a:solidFill>
                  <a:srgbClr val="000000"/>
                </a:solidFill>
                <a:latin typeface="Lora"/>
              </a:rPr>
              <a:t>INAMOVILIDAD DE LAS LEYES</a:t>
            </a:r>
          </a:p>
          <a:p>
            <a:pPr algn="ctr">
              <a:lnSpc>
                <a:spcPts val="553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61289" y="315515"/>
            <a:ext cx="15765423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u="sng">
                <a:solidFill>
                  <a:srgbClr val="000000"/>
                </a:solidFill>
                <a:latin typeface="Lora Bold"/>
              </a:rPr>
              <a:t>FALLO</a:t>
            </a:r>
            <a:r>
              <a:rPr lang="en-US" sz="4654" u="sng">
                <a:solidFill>
                  <a:srgbClr val="000000"/>
                </a:solidFill>
                <a:latin typeface="Lora Bold"/>
              </a:rPr>
              <a:t> partido comunista s/ accion de amparo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286985"/>
            <a:ext cx="18288000" cy="8123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59529" indent="-329764" lvl="1">
              <a:lnSpc>
                <a:spcPts val="4276"/>
              </a:lnSpc>
              <a:buFont typeface="Arial"/>
              <a:buChar char="•"/>
            </a:pPr>
            <a:r>
              <a:rPr lang="en-US" sz="3054">
                <a:solidFill>
                  <a:srgbClr val="000000"/>
                </a:solidFill>
                <a:latin typeface="Lora"/>
              </a:rPr>
              <a:t>ELECCIONES LEGISLATIVAS DE 1995</a:t>
            </a:r>
          </a:p>
          <a:p>
            <a:pPr algn="just">
              <a:lnSpc>
                <a:spcPts val="4276"/>
              </a:lnSpc>
            </a:pPr>
          </a:p>
          <a:p>
            <a:pPr algn="just" marL="659529" indent="-329764" lvl="1">
              <a:lnSpc>
                <a:spcPts val="4276"/>
              </a:lnSpc>
              <a:buFont typeface="Arial"/>
              <a:buChar char="•"/>
            </a:pPr>
            <a:r>
              <a:rPr lang="en-US" sz="3054">
                <a:solidFill>
                  <a:srgbClr val="000000"/>
                </a:solidFill>
                <a:latin typeface="Lora Bold"/>
              </a:rPr>
              <a:t>ART. 38 CN .-</a:t>
            </a:r>
            <a:r>
              <a:rPr lang="en-US" sz="3054">
                <a:solidFill>
                  <a:srgbClr val="000000"/>
                </a:solidFill>
                <a:latin typeface="Lora"/>
              </a:rPr>
              <a:t> EL ESTADO CONTRIBUYE AL SOSTENIMIENTO ECONÓMICO DE SUS ACTIVIDADES Y DE LA CAPACITACIÓN DE SUS DIRIGENTES</a:t>
            </a:r>
          </a:p>
          <a:p>
            <a:pPr algn="just">
              <a:lnSpc>
                <a:spcPts val="4276"/>
              </a:lnSpc>
            </a:pPr>
          </a:p>
          <a:p>
            <a:pPr algn="just" marL="659529" indent="-329764" lvl="1">
              <a:lnSpc>
                <a:spcPts val="4276"/>
              </a:lnSpc>
              <a:buFont typeface="Arial"/>
              <a:buChar char="•"/>
            </a:pPr>
            <a:r>
              <a:rPr lang="en-US" sz="3054">
                <a:solidFill>
                  <a:srgbClr val="000000"/>
                </a:solidFill>
                <a:latin typeface="Lora Bold"/>
              </a:rPr>
              <a:t>LEY 23.298 S/ PARTIDOS POLITICOS</a:t>
            </a:r>
            <a:r>
              <a:rPr lang="en-US" sz="3054">
                <a:solidFill>
                  <a:srgbClr val="000000"/>
                </a:solidFill>
                <a:latin typeface="Lora"/>
              </a:rPr>
              <a:t> .- "AL TIEMPO DE INICIARSE UNA CAMPAÑA PARA ELECCIONES NACIONALES, LOS PARTIDOS RECONOCIDOS PERCIBIRÁN CINCUENTA CENTAVOS DE AUSTRAL POR CADA VOTO OBTENIDO EN LA </a:t>
            </a:r>
            <a:r>
              <a:rPr lang="en-US" sz="3054">
                <a:solidFill>
                  <a:srgbClr val="000000"/>
                </a:solidFill>
                <a:latin typeface="Lora Bold"/>
              </a:rPr>
              <a:t>ÚLTIMA ELECCIÓN"</a:t>
            </a:r>
          </a:p>
          <a:p>
            <a:pPr algn="just">
              <a:lnSpc>
                <a:spcPts val="4276"/>
              </a:lnSpc>
            </a:pPr>
          </a:p>
          <a:p>
            <a:pPr marL="659529" indent="-329764" lvl="1">
              <a:lnSpc>
                <a:spcPts val="4276"/>
              </a:lnSpc>
              <a:buFont typeface="Arial"/>
              <a:buChar char="•"/>
            </a:pPr>
            <a:r>
              <a:rPr lang="en-US" sz="3054">
                <a:solidFill>
                  <a:srgbClr val="000000"/>
                </a:solidFill>
                <a:latin typeface="Lora Bold"/>
              </a:rPr>
              <a:t>LEY 24.447 - PRESUPUESTO GENERAL DE LA ADMINISTRACION PARA EL AÑO 1995</a:t>
            </a:r>
          </a:p>
          <a:p>
            <a:pPr>
              <a:lnSpc>
                <a:spcPts val="4276"/>
              </a:lnSpc>
            </a:pPr>
            <a:r>
              <a:rPr lang="en-US" sz="3054">
                <a:solidFill>
                  <a:srgbClr val="000000"/>
                </a:solidFill>
                <a:latin typeface="Lora"/>
              </a:rPr>
              <a:t>       FÍJASE EN LA SUMA DE DOS PESOS CON CINCUENTA CENTAVOS ($ 2,50) POR</a:t>
            </a:r>
          </a:p>
          <a:p>
            <a:pPr>
              <a:lnSpc>
                <a:spcPts val="4276"/>
              </a:lnSpc>
            </a:pPr>
            <a:r>
              <a:rPr lang="en-US" sz="3054">
                <a:solidFill>
                  <a:srgbClr val="000000"/>
                </a:solidFill>
                <a:latin typeface="Lora"/>
              </a:rPr>
              <a:t>       VOTO OBTENIDO EN LA </a:t>
            </a:r>
            <a:r>
              <a:rPr lang="en-US" sz="3054">
                <a:solidFill>
                  <a:srgbClr val="000000"/>
                </a:solidFill>
                <a:latin typeface="Lora Bold"/>
              </a:rPr>
              <a:t>ULTIMA ELECCION DE DIPUTADOS NACIONALES</a:t>
            </a:r>
          </a:p>
          <a:p>
            <a:pPr>
              <a:lnSpc>
                <a:spcPts val="4276"/>
              </a:lnSpc>
            </a:pPr>
          </a:p>
          <a:p>
            <a:pPr algn="l" marL="659529" indent="-329764" lvl="1">
              <a:lnSpc>
                <a:spcPts val="4276"/>
              </a:lnSpc>
              <a:buFont typeface="Arial"/>
              <a:buChar char="•"/>
            </a:pPr>
            <a:r>
              <a:rPr lang="en-US" sz="3054">
                <a:solidFill>
                  <a:srgbClr val="000000"/>
                </a:solidFill>
                <a:latin typeface="Lora"/>
              </a:rPr>
              <a:t>PRECISION DEL ALCANCE</a:t>
            </a:r>
          </a:p>
          <a:p>
            <a:pPr algn="ctr">
              <a:lnSpc>
                <a:spcPts val="4276"/>
              </a:lnSpc>
              <a:spcBef>
                <a:spcPct val="0"/>
              </a:spcBef>
            </a:pPr>
            <a:r>
              <a:rPr lang="en-US" sz="3054" u="sng">
                <a:solidFill>
                  <a:srgbClr val="000000"/>
                </a:solidFill>
                <a:latin typeface="Lora Bold"/>
              </a:rPr>
              <a:t>¿DERECHO ADQUIRIDO?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509081" y="1150976"/>
            <a:ext cx="7269837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u="sng">
                <a:solidFill>
                  <a:srgbClr val="000000"/>
                </a:solidFill>
                <a:latin typeface="Lora Bold"/>
              </a:rPr>
              <a:t>TIPOS DE PRESUPUESTO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03191" y="3012684"/>
            <a:ext cx="13373338" cy="5244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18602" indent="-459301" lvl="1">
              <a:lnSpc>
                <a:spcPts val="5956"/>
              </a:lnSpc>
              <a:buFont typeface="Arial"/>
              <a:buChar char="•"/>
            </a:pPr>
            <a:r>
              <a:rPr lang="en-US" sz="4254">
                <a:solidFill>
                  <a:srgbClr val="000000"/>
                </a:solidFill>
                <a:latin typeface="Lora"/>
              </a:rPr>
              <a:t>PRESUPUESTO DE BASE CERO</a:t>
            </a:r>
          </a:p>
          <a:p>
            <a:pPr>
              <a:lnSpc>
                <a:spcPts val="5956"/>
              </a:lnSpc>
            </a:pPr>
          </a:p>
          <a:p>
            <a:pPr marL="918602" indent="-459301" lvl="1">
              <a:lnSpc>
                <a:spcPts val="5956"/>
              </a:lnSpc>
              <a:buFont typeface="Arial"/>
              <a:buChar char="•"/>
            </a:pPr>
            <a:r>
              <a:rPr lang="en-US" sz="4254">
                <a:solidFill>
                  <a:srgbClr val="000000"/>
                </a:solidFill>
                <a:latin typeface="Lora"/>
              </a:rPr>
              <a:t>PRESUPUESTO  FUNCIONAL</a:t>
            </a:r>
          </a:p>
          <a:p>
            <a:pPr>
              <a:lnSpc>
                <a:spcPts val="5956"/>
              </a:lnSpc>
            </a:pPr>
          </a:p>
          <a:p>
            <a:pPr marL="918602" indent="-459301" lvl="1">
              <a:lnSpc>
                <a:spcPts val="5956"/>
              </a:lnSpc>
              <a:buFont typeface="Arial"/>
              <a:buChar char="•"/>
            </a:pPr>
            <a:r>
              <a:rPr lang="en-US" sz="4254">
                <a:solidFill>
                  <a:srgbClr val="000000"/>
                </a:solidFill>
                <a:latin typeface="Lora"/>
              </a:rPr>
              <a:t>PRESUPUESTO POR PROGRAMA Y ACTIVIDADES</a:t>
            </a:r>
          </a:p>
          <a:p>
            <a:pPr>
              <a:lnSpc>
                <a:spcPts val="5956"/>
              </a:lnSpc>
            </a:pPr>
          </a:p>
          <a:p>
            <a:pPr marL="918602" indent="-459301" lvl="1">
              <a:lnSpc>
                <a:spcPts val="5956"/>
              </a:lnSpc>
              <a:buFont typeface="Arial"/>
              <a:buChar char="•"/>
            </a:pPr>
            <a:r>
              <a:rPr lang="en-US" sz="4254">
                <a:solidFill>
                  <a:srgbClr val="000000"/>
                </a:solidFill>
                <a:latin typeface="Lora"/>
              </a:rPr>
              <a:t>PRESUPUESTO PARTICIPATIVO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81976" y="549970"/>
            <a:ext cx="9524048" cy="86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6"/>
              </a:lnSpc>
              <a:spcBef>
                <a:spcPct val="0"/>
              </a:spcBef>
            </a:pPr>
            <a:r>
              <a:rPr lang="en-US" sz="5054" u="sng">
                <a:solidFill>
                  <a:srgbClr val="000000"/>
                </a:solidFill>
                <a:latin typeface="Lora Bold"/>
              </a:rPr>
              <a:t>PRESUPUESTO DE BASE CERO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152328"/>
            <a:ext cx="18288000" cy="664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6"/>
              </a:lnSpc>
            </a:pPr>
            <a:r>
              <a:rPr lang="en-US" sz="3754">
                <a:solidFill>
                  <a:srgbClr val="000000"/>
                </a:solidFill>
                <a:latin typeface="Lora"/>
              </a:rPr>
              <a:t>¿QUE PROPONE?</a:t>
            </a:r>
          </a:p>
          <a:p>
            <a:pPr algn="ctr">
              <a:lnSpc>
                <a:spcPts val="5256"/>
              </a:lnSpc>
            </a:pPr>
          </a:p>
          <a:p>
            <a:pPr algn="ctr">
              <a:lnSpc>
                <a:spcPts val="5256"/>
              </a:lnSpc>
            </a:pPr>
            <a:r>
              <a:rPr lang="en-US" sz="3754">
                <a:solidFill>
                  <a:srgbClr val="000000"/>
                </a:solidFill>
                <a:latin typeface="Lora"/>
              </a:rPr>
              <a:t>¿QUE SE BUSCA CON ESTE TIPO DE PRESUPUESTO?</a:t>
            </a:r>
          </a:p>
          <a:p>
            <a:pPr algn="ctr">
              <a:lnSpc>
                <a:spcPts val="5256"/>
              </a:lnSpc>
            </a:pPr>
          </a:p>
          <a:p>
            <a:pPr algn="ctr">
              <a:lnSpc>
                <a:spcPts val="5256"/>
              </a:lnSpc>
            </a:pPr>
            <a:r>
              <a:rPr lang="en-US" sz="3754">
                <a:solidFill>
                  <a:srgbClr val="000000"/>
                </a:solidFill>
                <a:latin typeface="Lora"/>
              </a:rPr>
              <a:t>¿ES VIABLE ESTE TIPO DE PRESUPUESTO?</a:t>
            </a:r>
          </a:p>
          <a:p>
            <a:pPr algn="ctr">
              <a:lnSpc>
                <a:spcPts val="5256"/>
              </a:lnSpc>
            </a:pPr>
          </a:p>
          <a:p>
            <a:pPr algn="ctr">
              <a:lnSpc>
                <a:spcPts val="5256"/>
              </a:lnSpc>
            </a:pPr>
            <a:r>
              <a:rPr lang="en-US" sz="3754">
                <a:solidFill>
                  <a:srgbClr val="000000"/>
                </a:solidFill>
                <a:latin typeface="Lora"/>
              </a:rPr>
              <a:t>NINGUN GASTO TIENE UN DERECHO ADQUIRIDO DE SUBSISTIR POR SU MERA EXISTENCIA EN PERÍODOS ANTERIORES.</a:t>
            </a:r>
          </a:p>
          <a:p>
            <a:pPr algn="ctr">
              <a:lnSpc>
                <a:spcPts val="5256"/>
              </a:lnSpc>
            </a:pPr>
          </a:p>
          <a:p>
            <a:pPr algn="ctr">
              <a:lnSpc>
                <a:spcPts val="5256"/>
              </a:lnSpc>
              <a:spcBef>
                <a:spcPct val="0"/>
              </a:spcBef>
            </a:pPr>
            <a:r>
              <a:rPr lang="en-US" sz="3754">
                <a:solidFill>
                  <a:srgbClr val="000000"/>
                </a:solidFill>
                <a:latin typeface="Lora"/>
              </a:rPr>
              <a:t>ES UN PRESUPUESTO A CORTO PLAZO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05456" y="256460"/>
            <a:ext cx="9077087" cy="89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6"/>
              </a:lnSpc>
              <a:spcBef>
                <a:spcPct val="0"/>
              </a:spcBef>
            </a:pPr>
            <a:r>
              <a:rPr lang="en-US" sz="5254" u="sng">
                <a:solidFill>
                  <a:srgbClr val="000000"/>
                </a:solidFill>
                <a:latin typeface="Lora Bold"/>
              </a:rPr>
              <a:t>PRESUPUESTO FUNCIONAL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662990"/>
            <a:ext cx="18288000" cy="8369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5"/>
              </a:lnSpc>
            </a:pPr>
            <a:r>
              <a:rPr lang="en-US" sz="4732">
                <a:solidFill>
                  <a:srgbClr val="000000"/>
                </a:solidFill>
                <a:latin typeface="Lora"/>
              </a:rPr>
              <a:t>¿DE QUE SE TRATA ESTE TIPO DE PRESUPUESTO?</a:t>
            </a:r>
          </a:p>
          <a:p>
            <a:pPr algn="ctr">
              <a:lnSpc>
                <a:spcPts val="6625"/>
              </a:lnSpc>
            </a:pPr>
            <a:r>
              <a:rPr lang="en-US" sz="4732">
                <a:solidFill>
                  <a:srgbClr val="000000"/>
                </a:solidFill>
                <a:latin typeface="Lora"/>
              </a:rPr>
              <a:t>RÉGIMEN DE ASIGNACIONES GLOBALES</a:t>
            </a:r>
          </a:p>
          <a:p>
            <a:pPr algn="ctr">
              <a:lnSpc>
                <a:spcPts val="6625"/>
              </a:lnSpc>
            </a:pPr>
          </a:p>
          <a:p>
            <a:pPr algn="ctr">
              <a:lnSpc>
                <a:spcPts val="6625"/>
              </a:lnSpc>
            </a:pPr>
            <a:r>
              <a:rPr lang="en-US" sz="4732">
                <a:solidFill>
                  <a:srgbClr val="000000"/>
                </a:solidFill>
                <a:latin typeface="Lora"/>
              </a:rPr>
              <a:t>¿QUE SE BUSCA CON ESTE TIPO DE PRESUPUESTO?</a:t>
            </a:r>
          </a:p>
          <a:p>
            <a:pPr algn="ctr">
              <a:lnSpc>
                <a:spcPts val="6625"/>
              </a:lnSpc>
            </a:pPr>
          </a:p>
          <a:p>
            <a:pPr algn="ctr">
              <a:lnSpc>
                <a:spcPts val="6625"/>
              </a:lnSpc>
            </a:pPr>
            <a:r>
              <a:rPr lang="en-US" sz="4732">
                <a:solidFill>
                  <a:srgbClr val="000000"/>
                </a:solidFill>
                <a:latin typeface="Lora"/>
              </a:rPr>
              <a:t>CONSECUENCIAS DE ESTE TIPO DE PRESUPUESTO</a:t>
            </a:r>
          </a:p>
          <a:p>
            <a:pPr algn="ctr">
              <a:lnSpc>
                <a:spcPts val="6625"/>
              </a:lnSpc>
            </a:pPr>
            <a:r>
              <a:rPr lang="en-US" sz="4732">
                <a:solidFill>
                  <a:srgbClr val="000000"/>
                </a:solidFill>
                <a:latin typeface="Lora"/>
              </a:rPr>
              <a:t>DIFICULTA EL CONTROL PRESUPUESTARIO</a:t>
            </a:r>
          </a:p>
          <a:p>
            <a:pPr algn="ctr">
              <a:lnSpc>
                <a:spcPts val="6625"/>
              </a:lnSpc>
            </a:pPr>
          </a:p>
          <a:p>
            <a:pPr algn="ctr">
              <a:lnSpc>
                <a:spcPts val="6625"/>
              </a:lnSpc>
              <a:spcBef>
                <a:spcPct val="0"/>
              </a:spcBef>
            </a:pPr>
            <a:r>
              <a:rPr lang="en-US" sz="4732">
                <a:solidFill>
                  <a:srgbClr val="000000"/>
                </a:solidFill>
                <a:latin typeface="Lora"/>
              </a:rPr>
              <a:t>PONE EN RELIEVE LAS COSAS QUE EL ESTADO HACE, ANTES QUE LAS COSAS EN QUE EL ESTADO GASTA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39" y="656449"/>
            <a:ext cx="15412522" cy="84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6"/>
              </a:lnSpc>
              <a:spcBef>
                <a:spcPct val="0"/>
              </a:spcBef>
            </a:pPr>
            <a:r>
              <a:rPr lang="en-US" sz="4954" u="sng">
                <a:solidFill>
                  <a:srgbClr val="000000"/>
                </a:solidFill>
                <a:latin typeface="Lora Bold"/>
              </a:rPr>
              <a:t>PRESUPUESTO POR PROGRAMAS Y ACTIVIDADES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712475"/>
            <a:ext cx="18288000" cy="839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6"/>
              </a:lnSpc>
            </a:pPr>
            <a:r>
              <a:rPr lang="en-US" sz="3654">
                <a:solidFill>
                  <a:srgbClr val="000000"/>
                </a:solidFill>
                <a:latin typeface="Lora"/>
              </a:rPr>
              <a:t>¿QUE PROPONE?</a:t>
            </a:r>
          </a:p>
          <a:p>
            <a:pPr algn="ctr">
              <a:lnSpc>
                <a:spcPts val="5116"/>
              </a:lnSpc>
            </a:pPr>
          </a:p>
          <a:p>
            <a:pPr algn="ctr">
              <a:lnSpc>
                <a:spcPts val="5116"/>
              </a:lnSpc>
            </a:pPr>
            <a:r>
              <a:rPr lang="en-US" sz="3654">
                <a:solidFill>
                  <a:srgbClr val="000000"/>
                </a:solidFill>
                <a:latin typeface="Lora"/>
              </a:rPr>
              <a:t>¿QUE SON ESTOS PROGRAMAS?</a:t>
            </a:r>
          </a:p>
          <a:p>
            <a:pPr algn="ctr">
              <a:lnSpc>
                <a:spcPts val="5116"/>
              </a:lnSpc>
            </a:pPr>
            <a:r>
              <a:rPr lang="en-US" sz="3654">
                <a:solidFill>
                  <a:srgbClr val="000000"/>
                </a:solidFill>
                <a:latin typeface="Lora"/>
              </a:rPr>
              <a:t>TIPOS DE PROGRAMAS</a:t>
            </a:r>
          </a:p>
          <a:p>
            <a:pPr algn="ctr">
              <a:lnSpc>
                <a:spcPts val="5116"/>
              </a:lnSpc>
            </a:pPr>
            <a:r>
              <a:rPr lang="en-US" sz="3654">
                <a:solidFill>
                  <a:srgbClr val="000000"/>
                </a:solidFill>
                <a:latin typeface="Lora"/>
              </a:rPr>
              <a:t>LOS QUE PONEN ÉNFASIS EN EL FUNCIONAMIENTO (PRESTACIÓN DE SERVICIOS PÚBLICOS)</a:t>
            </a:r>
          </a:p>
          <a:p>
            <a:pPr algn="ctr">
              <a:lnSpc>
                <a:spcPts val="5116"/>
              </a:lnSpc>
            </a:pPr>
            <a:r>
              <a:rPr lang="en-US" sz="3654">
                <a:solidFill>
                  <a:srgbClr val="000000"/>
                </a:solidFill>
                <a:latin typeface="Lora"/>
              </a:rPr>
              <a:t>LOS QUE PONEN ÉNFASIS EN LA INVERSIÓN (OBRAS Y TRABAJOS PÚBLICOS)</a:t>
            </a:r>
          </a:p>
          <a:p>
            <a:pPr algn="ctr">
              <a:lnSpc>
                <a:spcPts val="5116"/>
              </a:lnSpc>
            </a:pPr>
          </a:p>
          <a:p>
            <a:pPr algn="ctr">
              <a:lnSpc>
                <a:spcPts val="5116"/>
              </a:lnSpc>
            </a:pPr>
            <a:r>
              <a:rPr lang="en-US" sz="3654">
                <a:solidFill>
                  <a:srgbClr val="000000"/>
                </a:solidFill>
                <a:latin typeface="Lora"/>
              </a:rPr>
              <a:t>¿COMO SE DENOMINAN ESTOS OBJETIVOS?</a:t>
            </a:r>
          </a:p>
          <a:p>
            <a:pPr algn="ctr">
              <a:lnSpc>
                <a:spcPts val="5116"/>
              </a:lnSpc>
            </a:pPr>
          </a:p>
          <a:p>
            <a:pPr algn="ctr">
              <a:lnSpc>
                <a:spcPts val="5116"/>
              </a:lnSpc>
            </a:pPr>
            <a:r>
              <a:rPr lang="en-US" sz="3654">
                <a:solidFill>
                  <a:srgbClr val="000000"/>
                </a:solidFill>
                <a:latin typeface="Lora"/>
              </a:rPr>
              <a:t>ESTE TIPO DE PRESUPUESTO EN NUESTRO PAÍS</a:t>
            </a:r>
          </a:p>
          <a:p>
            <a:pPr algn="ctr">
              <a:lnSpc>
                <a:spcPts val="5116"/>
              </a:lnSpc>
            </a:pPr>
          </a:p>
          <a:p>
            <a:pPr algn="ctr">
              <a:lnSpc>
                <a:spcPts val="5116"/>
              </a:lnSpc>
              <a:spcBef>
                <a:spcPct val="0"/>
              </a:spcBef>
            </a:pPr>
            <a:r>
              <a:rPr lang="en-US" sz="3654">
                <a:solidFill>
                  <a:srgbClr val="000000"/>
                </a:solidFill>
                <a:latin typeface="Lora"/>
              </a:rPr>
              <a:t>ART. 14 LEY DE ADMINISTRACION FINANCIERA (LEY 24.156)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226816"/>
            <a:ext cx="18288000" cy="1006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6"/>
              </a:lnSpc>
            </a:pPr>
            <a:r>
              <a:rPr lang="en-US" sz="3154">
                <a:solidFill>
                  <a:srgbClr val="000000"/>
                </a:solidFill>
                <a:latin typeface="Lora Bold"/>
              </a:rPr>
              <a:t>ART. 14:</a:t>
            </a:r>
            <a:r>
              <a:rPr lang="en-US" sz="3154">
                <a:solidFill>
                  <a:srgbClr val="000000"/>
                </a:solidFill>
                <a:latin typeface="Lora"/>
              </a:rPr>
              <a:t> EN LOS PRESUPUESTOS DE GASTOS SE UTILIZARÁN LAS TÉCNICAS MÁS ADECUADAS PARA DEMOSTRAR EL CUMPLIMIENTO DE LAS POLÍTICAS, PLANES DE ACCIÓN Y PRODUCCIÓN DE BIENES Y SERVICIOS DE LOS ORGANISMOS DEL SECTOR PÚBLICO NACIONAL, ASÍ COMO LA INCIDENCIA ECONÓMICA Y FINANCIERA DE LA EJECUCIÓN DE LOS GASTOS Y LA VINCULACIÓN DE LOS MISMOS CON SUS FUENTES DE FINANCIAMIENTO.</a:t>
            </a: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"/>
              </a:rPr>
              <a:t>La reglamentación establecerá las técnicas de programación presupuestaria y los clasificadores de gastos y recursos que serán utilizados.</a:t>
            </a: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4836"/>
              </a:lnSpc>
            </a:pPr>
            <a:r>
              <a:rPr lang="en-US" sz="3454" u="sng">
                <a:solidFill>
                  <a:srgbClr val="000000"/>
                </a:solidFill>
                <a:latin typeface="Lora Bold"/>
              </a:rPr>
              <a:t>Programas</a:t>
            </a:r>
          </a:p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"/>
              </a:rPr>
              <a:t>-Gastos asociados al programa</a:t>
            </a:r>
          </a:p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"/>
              </a:rPr>
              <a:t>-Gastos comunes que coayudan</a:t>
            </a:r>
          </a:p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"/>
              </a:rPr>
              <a:t>-Metas</a:t>
            </a: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4836"/>
              </a:lnSpc>
            </a:pPr>
            <a:r>
              <a:rPr lang="en-US" sz="3454" u="sng">
                <a:solidFill>
                  <a:srgbClr val="000000"/>
                </a:solidFill>
                <a:latin typeface="Lora Bold"/>
              </a:rPr>
              <a:t>Pone foco en el impacto que va a tener en la sociedad</a:t>
            </a:r>
          </a:p>
          <a:p>
            <a:pPr algn="ctr">
              <a:lnSpc>
                <a:spcPts val="483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51174" y="933450"/>
            <a:ext cx="10385652" cy="862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 u="sng">
                <a:solidFill>
                  <a:srgbClr val="3B2615"/>
                </a:solidFill>
                <a:latin typeface="Lora Bold"/>
              </a:rPr>
              <a:t>PRESUPUESTO PARTICIPATIVO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4610" y="3039634"/>
            <a:ext cx="17858780" cy="6402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054">
                <a:solidFill>
                  <a:srgbClr val="3B2615"/>
                </a:solidFill>
                <a:latin typeface="Lora"/>
              </a:rPr>
              <a:t>ES UNA INNOVACIÓN INSTITUCIONAL EN DEMOCRACIA PARTICIPATIVA</a:t>
            </a:r>
          </a:p>
          <a:p>
            <a:pPr algn="ctr">
              <a:lnSpc>
                <a:spcPts val="5676"/>
              </a:lnSpc>
            </a:pPr>
          </a:p>
          <a:p>
            <a:pPr algn="ctr">
              <a:lnSpc>
                <a:spcPts val="5676"/>
              </a:lnSpc>
            </a:pPr>
            <a:r>
              <a:rPr lang="en-US" sz="4054">
                <a:solidFill>
                  <a:srgbClr val="3B2615"/>
                </a:solidFill>
                <a:latin typeface="Lora"/>
              </a:rPr>
              <a:t>¿CÓMO SURGE?</a:t>
            </a:r>
          </a:p>
          <a:p>
            <a:pPr algn="ctr">
              <a:lnSpc>
                <a:spcPts val="5676"/>
              </a:lnSpc>
            </a:pPr>
          </a:p>
          <a:p>
            <a:pPr algn="ctr">
              <a:lnSpc>
                <a:spcPts val="5676"/>
              </a:lnSpc>
            </a:pPr>
            <a:r>
              <a:rPr lang="en-US" sz="4054">
                <a:solidFill>
                  <a:srgbClr val="3B2615"/>
                </a:solidFill>
                <a:latin typeface="Lora"/>
              </a:rPr>
              <a:t>¿En qué consiste?</a:t>
            </a:r>
          </a:p>
          <a:p>
            <a:pPr algn="ctr">
              <a:lnSpc>
                <a:spcPts val="5676"/>
              </a:lnSpc>
            </a:pPr>
          </a:p>
          <a:p>
            <a:pPr algn="ctr">
              <a:lnSpc>
                <a:spcPts val="5676"/>
              </a:lnSpc>
            </a:pPr>
            <a:r>
              <a:rPr lang="en-US" sz="4054">
                <a:solidFill>
                  <a:srgbClr val="3B2615"/>
                </a:solidFill>
                <a:latin typeface="Lora"/>
              </a:rPr>
              <a:t>TIENE CARÁCTER ASAMBLEARIO</a:t>
            </a:r>
          </a:p>
          <a:p>
            <a:pPr algn="ctr">
              <a:lnSpc>
                <a:spcPts val="5676"/>
              </a:lnSpc>
            </a:pPr>
          </a:p>
          <a:p>
            <a:pPr algn="ctr">
              <a:lnSpc>
                <a:spcPts val="5676"/>
              </a:lnSpc>
              <a:spcBef>
                <a:spcPct val="0"/>
              </a:spcBef>
            </a:pPr>
            <a:r>
              <a:rPr lang="en-US" sz="4054">
                <a:solidFill>
                  <a:srgbClr val="3B2615"/>
                </a:solidFill>
                <a:latin typeface="Lora"/>
              </a:rPr>
              <a:t>Presupuesto participativo en Argentina y actualidad.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84241" y="942975"/>
            <a:ext cx="12919518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</a:pPr>
            <a:r>
              <a:rPr lang="en-US" sz="4654" u="sng">
                <a:solidFill>
                  <a:srgbClr val="3B2615"/>
                </a:solidFill>
                <a:latin typeface="Lora Bold"/>
              </a:rPr>
              <a:t>PRINCIPIOS DE CARACTER SUSTANCIAL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84642" y="2917190"/>
            <a:ext cx="5918716" cy="621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6"/>
              </a:lnSpc>
              <a:spcBef>
                <a:spcPct val="0"/>
              </a:spcBef>
            </a:pPr>
            <a:r>
              <a:rPr lang="en-US" sz="3654">
                <a:solidFill>
                  <a:srgbClr val="3B2615"/>
                </a:solidFill>
                <a:latin typeface="Lora"/>
              </a:rPr>
              <a:t>EQUILIBRIO Y ANUALIDAD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24288" y="4707255"/>
            <a:ext cx="10639425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9"/>
              </a:lnSpc>
              <a:spcBef>
                <a:spcPct val="0"/>
              </a:spcBef>
            </a:pPr>
            <a:r>
              <a:rPr lang="en-US" sz="4650" u="sng">
                <a:solidFill>
                  <a:srgbClr val="3B2615"/>
                </a:solidFill>
                <a:latin typeface="Lora Bold"/>
              </a:rPr>
              <a:t>PRINCIPIOS DE CARACTER FORMAL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6586737"/>
            <a:ext cx="18288000" cy="1269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6"/>
              </a:lnSpc>
              <a:spcBef>
                <a:spcPct val="0"/>
              </a:spcBef>
            </a:pPr>
            <a:r>
              <a:rPr lang="en-US" sz="3654">
                <a:solidFill>
                  <a:srgbClr val="3B2615"/>
                </a:solidFill>
                <a:latin typeface="Lora"/>
              </a:rPr>
              <a:t>DE UNIDAD, DE UNIVERSALIDAD, DE NO AFECTACIÓN DE RECURSOS Y DE ESPECIALIZACIÓN DE GASTOS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951047" y="1346341"/>
            <a:ext cx="8385906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4650" u="sng">
                <a:solidFill>
                  <a:srgbClr val="3B2615"/>
                </a:solidFill>
                <a:latin typeface="Lora Bold"/>
              </a:rPr>
              <a:t>FUENTES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066544"/>
            <a:ext cx="18288000" cy="5070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5423" indent="-437712" lvl="1">
              <a:lnSpc>
                <a:spcPts val="5676"/>
              </a:lnSpc>
              <a:buFont typeface="Arial"/>
              <a:buChar char="•"/>
            </a:pPr>
            <a:r>
              <a:rPr lang="en-US" sz="4054">
                <a:solidFill>
                  <a:srgbClr val="000000"/>
                </a:solidFill>
                <a:latin typeface="Lora"/>
              </a:rPr>
              <a:t>CONSTITUCIÓN NACIONAL Y LEY 24.156 DE ADMINISTRACION FINANCIERA</a:t>
            </a:r>
          </a:p>
          <a:p>
            <a:pPr algn="just">
              <a:lnSpc>
                <a:spcPts val="5676"/>
              </a:lnSpc>
            </a:pPr>
          </a:p>
          <a:p>
            <a:pPr algn="just" marL="875423" indent="-437712" lvl="1">
              <a:lnSpc>
                <a:spcPts val="5676"/>
              </a:lnSpc>
              <a:buFont typeface="Arial"/>
              <a:buChar char="•"/>
            </a:pPr>
            <a:r>
              <a:rPr lang="en-US" sz="4054">
                <a:solidFill>
                  <a:srgbClr val="000000"/>
                </a:solidFill>
                <a:latin typeface="Lora"/>
              </a:rPr>
              <a:t>OTRAS LEYES COMPLEMENTARIAS: LEY COMPLEMENTARIA PERMANENTE DE PRESUPUESTO Y LA LEY DE CONVERTIBILIDAD FISCAL</a:t>
            </a:r>
          </a:p>
          <a:p>
            <a:pPr algn="just">
              <a:lnSpc>
                <a:spcPts val="651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89574" y="942975"/>
            <a:ext cx="8908852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u="sng">
                <a:solidFill>
                  <a:srgbClr val="000000"/>
                </a:solidFill>
                <a:latin typeface="Lora Bold"/>
              </a:rPr>
              <a:t>EQUILIBRIO PRESUPUESTADO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22181" y="2154536"/>
            <a:ext cx="2443639" cy="654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6"/>
              </a:lnSpc>
              <a:spcBef>
                <a:spcPct val="0"/>
              </a:spcBef>
            </a:pPr>
            <a:r>
              <a:rPr lang="en-US" sz="3854" u="sng">
                <a:solidFill>
                  <a:srgbClr val="000000"/>
                </a:solidFill>
                <a:latin typeface="Lora Bold"/>
              </a:rPr>
              <a:t>LEY 24.156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3357854"/>
            <a:ext cx="18288000" cy="7294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 Bold"/>
              </a:rPr>
              <a:t>ARTICULO 28.-</a:t>
            </a:r>
            <a:r>
              <a:rPr lang="en-US" sz="3454">
                <a:solidFill>
                  <a:srgbClr val="000000"/>
                </a:solidFill>
                <a:latin typeface="Lora"/>
              </a:rPr>
              <a:t> TODO INCREMENTO DEL TOTAL DEL PRESUPUESTO DE GASTOS PREVISTOS EN EL PROYECTO PRESENTADO POR EL PODER EJECUTIVO NACIONAL, DEBER CONTAR CON EL FINANCIAMIENTO RESPECTIVO.</a:t>
            </a: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 Bold"/>
              </a:rPr>
              <a:t>ARTICULO 34.- ….</a:t>
            </a:r>
            <a:r>
              <a:rPr lang="en-US" sz="3454">
                <a:solidFill>
                  <a:srgbClr val="000000"/>
                </a:solidFill>
                <a:latin typeface="Lora"/>
              </a:rPr>
              <a:t>. El monto total de las cuotas de compromiso fijadas para el ejercicio no podrá ser superior al monto de los recursos recaudados durante éste.</a:t>
            </a: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"/>
              </a:rPr>
              <a:t>A</a:t>
            </a:r>
            <a:r>
              <a:rPr lang="en-US" sz="3454">
                <a:solidFill>
                  <a:srgbClr val="000000"/>
                </a:solidFill>
                <a:latin typeface="Lora Bold"/>
              </a:rPr>
              <a:t>RTICULO 38.-</a:t>
            </a:r>
            <a:r>
              <a:rPr lang="en-US" sz="3454">
                <a:solidFill>
                  <a:srgbClr val="000000"/>
                </a:solidFill>
                <a:latin typeface="Lora"/>
              </a:rPr>
              <a:t> Toda ley que autorice gastos no previstos en el presupuesto general debe especificar las fuentes de los recursos a utilizar para su financiamiento.</a:t>
            </a:r>
          </a:p>
          <a:p>
            <a:pPr algn="ctr">
              <a:lnSpc>
                <a:spcPts val="483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96666" y="1217732"/>
            <a:ext cx="14494669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u="sng">
                <a:solidFill>
                  <a:srgbClr val="000000"/>
                </a:solidFill>
                <a:latin typeface="Lora Bold"/>
              </a:rPr>
              <a:t>PRINCIPIOS DE PERIODICIDAD Y DE ANUALIDAD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540635"/>
            <a:ext cx="18288000" cy="7520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000000"/>
                </a:solidFill>
                <a:latin typeface="Lora"/>
              </a:rPr>
              <a:t>ARTS DE LA LAF QUE LOS CONTIENEN: 10, 15, 34, 41 Y 46.</a:t>
            </a:r>
          </a:p>
          <a:p>
            <a:pPr algn="ctr">
              <a:lnSpc>
                <a:spcPts val="4970"/>
              </a:lnSpc>
            </a:pP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000000"/>
                </a:solidFill>
                <a:latin typeface="Lora Bold"/>
              </a:rPr>
              <a:t>CN ART 75 INC. 8:</a:t>
            </a:r>
            <a:r>
              <a:rPr lang="en-US" sz="3550">
                <a:solidFill>
                  <a:srgbClr val="000000"/>
                </a:solidFill>
                <a:latin typeface="Lora"/>
              </a:rPr>
              <a:t> Fijar anualmente, conforme a las pautas establecidas en el tercer párrafo del inc. 2 de este artículo, el presupuesto general de gastos y cálculo de recursos de la administración nacional, en base al programa general de gobierno y al plan de inversiones públicas y aprobar o desechar la cuenta de inversión.</a:t>
            </a:r>
          </a:p>
          <a:p>
            <a:pPr algn="ctr">
              <a:lnSpc>
                <a:spcPts val="4970"/>
              </a:lnSpc>
            </a:pPr>
          </a:p>
          <a:p>
            <a:pPr algn="ctr">
              <a:lnSpc>
                <a:spcPts val="4970"/>
              </a:lnSpc>
            </a:pPr>
            <a:r>
              <a:rPr lang="en-US" sz="3550">
                <a:solidFill>
                  <a:srgbClr val="000000"/>
                </a:solidFill>
                <a:latin typeface="Lora Bold"/>
              </a:rPr>
              <a:t>ART 10 LAF:</a:t>
            </a:r>
            <a:r>
              <a:rPr lang="en-US" sz="3550">
                <a:solidFill>
                  <a:srgbClr val="000000"/>
                </a:solidFill>
                <a:latin typeface="Lora"/>
              </a:rPr>
              <a:t> El ejercicio financiero del sector público nacional, comenzará el primero de enero y terminar el treinta y uno de diciembre de cada año.</a:t>
            </a:r>
          </a:p>
          <a:p>
            <a:pPr algn="ctr">
              <a:lnSpc>
                <a:spcPts val="497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83639" y="592515"/>
            <a:ext cx="6720721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u="sng">
                <a:solidFill>
                  <a:srgbClr val="000000"/>
                </a:solidFill>
                <a:latin typeface="Lora Bold"/>
              </a:rPr>
              <a:t>PRINCIPIO DE UNIDAD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9066" y="1663027"/>
            <a:ext cx="17509868" cy="8999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Lora"/>
              </a:rPr>
              <a:t>ARTS DE LA LAF QUE LO CONTIENEN: 11, 12, 18, 19 Y 25.</a:t>
            </a:r>
          </a:p>
          <a:p>
            <a:pPr algn="ctr">
              <a:lnSpc>
                <a:spcPts val="4764"/>
              </a:lnSpc>
            </a:pPr>
          </a:p>
          <a:p>
            <a:pPr algn="ctr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Lora Bold"/>
              </a:rPr>
              <a:t>ARTICULO 11.-</a:t>
            </a:r>
            <a:r>
              <a:rPr lang="en-US" sz="3403">
                <a:solidFill>
                  <a:srgbClr val="000000"/>
                </a:solidFill>
                <a:latin typeface="Lora"/>
              </a:rPr>
              <a:t> El presente título establece los principios, órganos, normas y procedimientos que regirán el proceso presupuestario de todas las jurisdicciones y entidades que conforman el sector público nacional.</a:t>
            </a:r>
          </a:p>
          <a:p>
            <a:pPr algn="ctr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Lora Bold"/>
              </a:rPr>
              <a:t>ARTICULO 19.-</a:t>
            </a:r>
            <a:r>
              <a:rPr lang="en-US" sz="3403">
                <a:solidFill>
                  <a:srgbClr val="000000"/>
                </a:solidFill>
                <a:latin typeface="Lora"/>
              </a:rPr>
              <a:t> La ley de presupuesto general constará de tres títulos cuyo contenido será el siguiente:</a:t>
            </a:r>
          </a:p>
          <a:p>
            <a:pPr algn="ctr">
              <a:lnSpc>
                <a:spcPts val="4764"/>
              </a:lnSpc>
            </a:pPr>
          </a:p>
          <a:p>
            <a:pPr algn="ctr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Lora Bold"/>
              </a:rPr>
              <a:t>Titulo I -</a:t>
            </a:r>
            <a:r>
              <a:rPr lang="en-US" sz="3403">
                <a:solidFill>
                  <a:srgbClr val="000000"/>
                </a:solidFill>
                <a:latin typeface="Lora"/>
              </a:rPr>
              <a:t> Disposiciones generales;</a:t>
            </a:r>
          </a:p>
          <a:p>
            <a:pPr algn="ctr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Lora Bold"/>
              </a:rPr>
              <a:t>Titulo II -</a:t>
            </a:r>
            <a:r>
              <a:rPr lang="en-US" sz="3403">
                <a:solidFill>
                  <a:srgbClr val="000000"/>
                </a:solidFill>
                <a:latin typeface="Lora"/>
              </a:rPr>
              <a:t> Presupuesto de recursos y gastos de la administración central;</a:t>
            </a:r>
          </a:p>
          <a:p>
            <a:pPr algn="ctr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Lora Bold"/>
              </a:rPr>
              <a:t>Titulo III - </a:t>
            </a:r>
            <a:r>
              <a:rPr lang="en-US" sz="3403">
                <a:solidFill>
                  <a:srgbClr val="000000"/>
                </a:solidFill>
                <a:latin typeface="Lora"/>
              </a:rPr>
              <a:t>Presupuestos de recursos y gastos de los organismos descentralizados.</a:t>
            </a:r>
          </a:p>
          <a:p>
            <a:pPr algn="ctr">
              <a:lnSpc>
                <a:spcPts val="476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50779" y="656449"/>
            <a:ext cx="10586442" cy="878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6"/>
              </a:lnSpc>
              <a:spcBef>
                <a:spcPct val="0"/>
              </a:spcBef>
            </a:pPr>
            <a:r>
              <a:rPr lang="en-US" sz="5154" u="sng">
                <a:solidFill>
                  <a:srgbClr val="000000"/>
                </a:solidFill>
                <a:latin typeface="Lora Bold"/>
              </a:rPr>
              <a:t>PRINCIPIO DE  UNIVERSALIDAD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623561"/>
            <a:ext cx="18288000" cy="6938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6"/>
              </a:lnSpc>
            </a:pPr>
            <a:r>
              <a:rPr lang="en-US" sz="3954">
                <a:solidFill>
                  <a:srgbClr val="000000"/>
                </a:solidFill>
                <a:latin typeface="Lora Bold"/>
              </a:rPr>
              <a:t>ARTICULO 12.-</a:t>
            </a:r>
            <a:r>
              <a:rPr lang="en-US" sz="3954">
                <a:solidFill>
                  <a:srgbClr val="000000"/>
                </a:solidFill>
                <a:latin typeface="Lora"/>
              </a:rPr>
              <a:t> LOS PRESUPUESTOS COMPRENDERÁN TODOS LOS RECURSOS Y GASTOS PREVISTOS PARA EL EJERCICIO, LOS CUALES FIGURARÁN POR SEPARADO Y POR SUS MONTOS ÍNTEGROS, SIN COMPENSACIONES ENTRE SI. </a:t>
            </a:r>
          </a:p>
          <a:p>
            <a:pPr algn="ctr">
              <a:lnSpc>
                <a:spcPts val="5536"/>
              </a:lnSpc>
            </a:pPr>
          </a:p>
          <a:p>
            <a:pPr>
              <a:lnSpc>
                <a:spcPts val="5536"/>
              </a:lnSpc>
            </a:pPr>
          </a:p>
          <a:p>
            <a:pPr marL="853834" indent="-426917" lvl="1">
              <a:lnSpc>
                <a:spcPts val="5536"/>
              </a:lnSpc>
              <a:buFont typeface="Arial"/>
              <a:buChar char="•"/>
            </a:pPr>
            <a:r>
              <a:rPr lang="en-US" sz="3954">
                <a:solidFill>
                  <a:srgbClr val="000000"/>
                </a:solidFill>
                <a:latin typeface="Lora"/>
              </a:rPr>
              <a:t>GASTOS Y RECURSOS REGISTRADOS EN BRUTOS, SIN DEDUCCIONES NI COMPENSACIONES</a:t>
            </a:r>
          </a:p>
          <a:p>
            <a:pPr marL="853834" indent="-426917" lvl="1">
              <a:lnSpc>
                <a:spcPts val="5536"/>
              </a:lnSpc>
              <a:buFont typeface="Arial"/>
              <a:buChar char="•"/>
            </a:pPr>
            <a:r>
              <a:rPr lang="en-US" sz="3954">
                <a:solidFill>
                  <a:srgbClr val="000000"/>
                </a:solidFill>
                <a:latin typeface="Lora"/>
              </a:rPr>
              <a:t>QUE NO EXISTE AFECTACION DIRECTA DE UNO O MAS RECURSOS PARA CUBRIR CIERTOS GASTOS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57231" y="933450"/>
            <a:ext cx="14973538" cy="878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6"/>
              </a:lnSpc>
              <a:spcBef>
                <a:spcPct val="0"/>
              </a:spcBef>
            </a:pPr>
            <a:r>
              <a:rPr lang="en-US" sz="5154" u="sng">
                <a:solidFill>
                  <a:srgbClr val="000000"/>
                </a:solidFill>
                <a:latin typeface="Lora Bold"/>
              </a:rPr>
              <a:t>PRINCIPIO DE NO AFECTACION DE RECURSOS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267961"/>
            <a:ext cx="18288000" cy="6179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6"/>
              </a:lnSpc>
            </a:pPr>
            <a:r>
              <a:rPr lang="en-US" sz="3454">
                <a:solidFill>
                  <a:srgbClr val="000000"/>
                </a:solidFill>
                <a:latin typeface="Lora Bold"/>
              </a:rPr>
              <a:t>ARTICULO 23.- </a:t>
            </a:r>
            <a:r>
              <a:rPr lang="en-US" sz="3454">
                <a:solidFill>
                  <a:srgbClr val="000000"/>
                </a:solidFill>
                <a:latin typeface="Lora"/>
              </a:rPr>
              <a:t>NO SE PODRÁ DESTINAR EL PRODUCTO DE NINGÚN RUBRO DE INGRESOS CON EL FIN DE ATENDER ESPECÍFICAMENTE EL PAGO DE DETERMINADOS GASTOS</a:t>
            </a: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5676"/>
              </a:lnSpc>
            </a:pPr>
            <a:r>
              <a:rPr lang="en-US" sz="4054" u="sng">
                <a:solidFill>
                  <a:srgbClr val="000000"/>
                </a:solidFill>
                <a:latin typeface="Lora Bold"/>
              </a:rPr>
              <a:t>EXCEPCIONES</a:t>
            </a:r>
          </a:p>
          <a:p>
            <a:pPr algn="ctr">
              <a:lnSpc>
                <a:spcPts val="4836"/>
              </a:lnSpc>
            </a:pPr>
          </a:p>
          <a:p>
            <a:pPr>
              <a:lnSpc>
                <a:spcPts val="4836"/>
              </a:lnSpc>
            </a:pPr>
          </a:p>
          <a:p>
            <a:pPr algn="ctr">
              <a:lnSpc>
                <a:spcPts val="4836"/>
              </a:lnSpc>
            </a:pPr>
          </a:p>
          <a:p>
            <a:pPr algn="ctr">
              <a:lnSpc>
                <a:spcPts val="4836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32296" y="6247506"/>
            <a:ext cx="17955704" cy="3314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0655" indent="-405327" lvl="1">
              <a:lnSpc>
                <a:spcPts val="5256"/>
              </a:lnSpc>
              <a:buFont typeface="Arial"/>
              <a:buChar char="•"/>
            </a:pPr>
            <a:r>
              <a:rPr lang="en-US" sz="3754">
                <a:solidFill>
                  <a:srgbClr val="000000"/>
                </a:solidFill>
                <a:latin typeface="Lora"/>
              </a:rPr>
              <a:t>LOS PROVENIENTES DE OPERACIONES DE CRÉDITO PUBLICO;</a:t>
            </a:r>
          </a:p>
          <a:p>
            <a:pPr algn="just" marL="810655" indent="-405327" lvl="1">
              <a:lnSpc>
                <a:spcPts val="5256"/>
              </a:lnSpc>
              <a:buFont typeface="Arial"/>
              <a:buChar char="•"/>
            </a:pPr>
            <a:r>
              <a:rPr lang="en-US" sz="3754">
                <a:solidFill>
                  <a:srgbClr val="000000"/>
                </a:solidFill>
                <a:latin typeface="Lora"/>
              </a:rPr>
              <a:t>Los provenientes de donaciones, herencias o legados a favor del Estado nacional, con destino específico;</a:t>
            </a:r>
          </a:p>
          <a:p>
            <a:pPr marL="810655" indent="-405327" lvl="1">
              <a:lnSpc>
                <a:spcPts val="5256"/>
              </a:lnSpc>
              <a:buFont typeface="Arial"/>
              <a:buChar char="•"/>
            </a:pPr>
            <a:r>
              <a:rPr lang="en-US" sz="3754">
                <a:solidFill>
                  <a:srgbClr val="000000"/>
                </a:solidFill>
                <a:latin typeface="Lora"/>
              </a:rPr>
              <a:t>Los que por leyes especiales tengan afectación especifica.</a:t>
            </a:r>
          </a:p>
          <a:p>
            <a:pPr algn="ctr">
              <a:lnSpc>
                <a:spcPts val="5256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613058">
            <a:off x="-1392807" y="75046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2720" y="-1305701"/>
            <a:ext cx="3755690" cy="4114800"/>
          </a:xfrm>
          <a:custGeom>
            <a:avLst/>
            <a:gdLst/>
            <a:ahLst/>
            <a:cxnLst/>
            <a:rect r="r" b="b" t="t" l="l"/>
            <a:pathLst>
              <a:path h="4114800" w="3755690">
                <a:moveTo>
                  <a:pt x="0" y="0"/>
                </a:moveTo>
                <a:lnTo>
                  <a:pt x="3755690" y="0"/>
                </a:lnTo>
                <a:lnTo>
                  <a:pt x="3755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24980" y="656449"/>
            <a:ext cx="10038041" cy="89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6"/>
              </a:lnSpc>
              <a:spcBef>
                <a:spcPct val="0"/>
              </a:spcBef>
            </a:pPr>
            <a:r>
              <a:rPr lang="en-US" sz="5254" u="sng">
                <a:solidFill>
                  <a:srgbClr val="000000"/>
                </a:solidFill>
                <a:latin typeface="Lora Bold"/>
              </a:rPr>
              <a:t>PRINCIPIO DE ESPECIFICIDAD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07493" y="2121515"/>
            <a:ext cx="8873014" cy="687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6"/>
              </a:lnSpc>
              <a:spcBef>
                <a:spcPct val="0"/>
              </a:spcBef>
            </a:pPr>
            <a:r>
              <a:rPr lang="en-US" sz="4054">
                <a:solidFill>
                  <a:srgbClr val="000000"/>
                </a:solidFill>
                <a:latin typeface="Lora Bold"/>
              </a:rPr>
              <a:t>LEY 24.156</a:t>
            </a:r>
            <a:r>
              <a:rPr lang="en-US" sz="4054">
                <a:solidFill>
                  <a:srgbClr val="000000"/>
                </a:solidFill>
                <a:latin typeface="Lora"/>
              </a:rPr>
              <a:t> ARTS. 12, 13, 14, 21, 22 Y 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5894" y="3666361"/>
            <a:ext cx="15416212" cy="7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>
                <a:solidFill>
                  <a:srgbClr val="000000"/>
                </a:solidFill>
                <a:latin typeface="Lora Bold"/>
              </a:rPr>
              <a:t>+ </a:t>
            </a:r>
            <a:r>
              <a:rPr lang="en-US" sz="4654" u="sng">
                <a:solidFill>
                  <a:srgbClr val="000000"/>
                </a:solidFill>
                <a:latin typeface="Lora Bold"/>
              </a:rPr>
              <a:t>ESPECIFICIDAD</a:t>
            </a:r>
            <a:r>
              <a:rPr lang="en-US" sz="4654">
                <a:solidFill>
                  <a:srgbClr val="000000"/>
                </a:solidFill>
                <a:latin typeface="Lora Bold"/>
              </a:rPr>
              <a:t>                         - </a:t>
            </a:r>
            <a:r>
              <a:rPr lang="en-US" sz="4654" u="sng">
                <a:solidFill>
                  <a:srgbClr val="000000"/>
                </a:solidFill>
                <a:latin typeface="Lora Bold"/>
              </a:rPr>
              <a:t>DISCRECIONALIDAD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07493" y="6244837"/>
            <a:ext cx="9316626" cy="2725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29889" indent="-564944" lvl="1">
              <a:lnSpc>
                <a:spcPts val="7326"/>
              </a:lnSpc>
              <a:buFont typeface="Arial"/>
              <a:buChar char="•"/>
            </a:pPr>
            <a:r>
              <a:rPr lang="en-US" sz="5233">
                <a:solidFill>
                  <a:srgbClr val="000000"/>
                </a:solidFill>
                <a:latin typeface="Lora"/>
              </a:rPr>
              <a:t>ASPECTO CUALITATIVO</a:t>
            </a:r>
          </a:p>
          <a:p>
            <a:pPr algn="ctr" marL="1129889" indent="-564944" lvl="1">
              <a:lnSpc>
                <a:spcPts val="7326"/>
              </a:lnSpc>
              <a:buFont typeface="Arial"/>
              <a:buChar char="•"/>
            </a:pPr>
            <a:r>
              <a:rPr lang="en-US" sz="5233">
                <a:solidFill>
                  <a:srgbClr val="000000"/>
                </a:solidFill>
                <a:latin typeface="Lora"/>
              </a:rPr>
              <a:t>ASPECTO CUANTITATIVO</a:t>
            </a:r>
          </a:p>
          <a:p>
            <a:pPr algn="ctr" marL="1129889" indent="-564944" lvl="1">
              <a:lnSpc>
                <a:spcPts val="7326"/>
              </a:lnSpc>
              <a:buFont typeface="Arial"/>
              <a:buChar char="•"/>
            </a:pPr>
            <a:r>
              <a:rPr lang="en-US" sz="5233">
                <a:solidFill>
                  <a:srgbClr val="000000"/>
                </a:solidFill>
                <a:latin typeface="Lora"/>
              </a:rPr>
              <a:t>ASPECTO TEMPORAL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DAGCuiT65xU</dc:identifier>
  <dcterms:modified xsi:type="dcterms:W3CDTF">2011-08-01T06:04:30Z</dcterms:modified>
  <cp:revision>1</cp:revision>
  <dc:title>Proyecto de marca</dc:title>
</cp:coreProperties>
</file>