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8" r:id="rId3"/>
    <p:sldId id="257" r:id="rId4"/>
    <p:sldId id="258" r:id="rId5"/>
    <p:sldId id="259" r:id="rId6"/>
    <p:sldId id="26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>
      <p:cViewPr>
        <p:scale>
          <a:sx n="100" d="100"/>
          <a:sy n="100" d="100"/>
        </p:scale>
        <p:origin x="-468" y="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2A84B4-BF3A-4CF0-86AC-47C4166C57D3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B86BE-F117-4DA5-AD76-7ACF788FB96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B86BE-F117-4DA5-AD76-7ACF788FB968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B86BE-F117-4DA5-AD76-7ACF788FB968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B1DB5-05EB-4C6F-89D0-731BE7FD6A6D}" type="datetimeFigureOut">
              <a:rPr lang="es-AR" smtClean="0"/>
              <a:pPr/>
              <a:t>22/4/2018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E7E7-6190-443F-9427-E0D462CBF24D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3456384"/>
          </a:xfrm>
        </p:spPr>
        <p:txBody>
          <a:bodyPr>
            <a:normAutofit/>
          </a:bodyPr>
          <a:lstStyle/>
          <a:p>
            <a:r>
              <a:rPr lang="es-AR" sz="6000" dirty="0" smtClean="0">
                <a:solidFill>
                  <a:schemeClr val="accent2">
                    <a:lumMod val="75000"/>
                  </a:schemeClr>
                </a:solidFill>
              </a:rPr>
              <a:t>La evolución </a:t>
            </a:r>
            <a:br>
              <a:rPr lang="es-AR" sz="6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AR" sz="6000" dirty="0" smtClean="0">
                <a:solidFill>
                  <a:schemeClr val="accent2">
                    <a:lumMod val="75000"/>
                  </a:schemeClr>
                </a:solidFill>
              </a:rPr>
              <a:t>del pensamiento </a:t>
            </a:r>
            <a:br>
              <a:rPr lang="es-AR" sz="6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AR" sz="6000" dirty="0" smtClean="0">
                <a:solidFill>
                  <a:schemeClr val="accent2">
                    <a:lumMod val="75000"/>
                  </a:schemeClr>
                </a:solidFill>
              </a:rPr>
              <a:t>financiero</a:t>
            </a:r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444208" y="594928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>
                <a:solidFill>
                  <a:schemeClr val="accent2">
                    <a:lumMod val="75000"/>
                  </a:schemeClr>
                </a:solidFill>
              </a:rPr>
              <a:t>Antonella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AR" dirty="0" err="1" smtClean="0">
                <a:solidFill>
                  <a:schemeClr val="accent2">
                    <a:lumMod val="75000"/>
                  </a:schemeClr>
                </a:solidFill>
              </a:rPr>
              <a:t>Tizzano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JONH MAYNARD KEYNES</a:t>
            </a:r>
            <a:b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 (1883-1946)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08720"/>
          </a:xfrm>
        </p:spPr>
        <p:txBody>
          <a:bodyPr/>
          <a:lstStyle/>
          <a:p>
            <a:pPr>
              <a:buNone/>
            </a:pPr>
            <a:r>
              <a:rPr lang="es-AR" dirty="0" smtClean="0"/>
              <a:t> 	Dos teorías en las que destaca la intervención del Estado.</a:t>
            </a:r>
            <a:endParaRPr lang="es-AR" dirty="0"/>
          </a:p>
        </p:txBody>
      </p:sp>
      <p:cxnSp>
        <p:nvCxnSpPr>
          <p:cNvPr id="6" name="5 Conector angular"/>
          <p:cNvCxnSpPr/>
          <p:nvPr/>
        </p:nvCxnSpPr>
        <p:spPr>
          <a:xfrm>
            <a:off x="2051720" y="2636912"/>
            <a:ext cx="1080120" cy="360040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3131840" y="2564904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1930 crisis mundial: la inestabilidad de la demanda agregada, compuesta ésta por el consumo, la inversión, el gasto público, y las </a:t>
            </a:r>
            <a:r>
              <a:rPr lang="es-AR" dirty="0" smtClean="0"/>
              <a:t>exportaciones.</a:t>
            </a:r>
            <a:endParaRPr lang="es-AR" dirty="0"/>
          </a:p>
          <a:p>
            <a:endParaRPr lang="es-AR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2627784" y="2996952"/>
            <a:ext cx="0" cy="7920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2627784" y="3789040"/>
            <a:ext cx="504056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3131840" y="3573016"/>
            <a:ext cx="48965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Post Segunda Guerra Mundial: Como debe </a:t>
            </a:r>
            <a:r>
              <a:rPr lang="es-AR" dirty="0" smtClean="0"/>
              <a:t>salir adelante </a:t>
            </a:r>
            <a:r>
              <a:rPr lang="es-AR" dirty="0"/>
              <a:t>el reino unido.</a:t>
            </a:r>
          </a:p>
          <a:p>
            <a:endParaRPr lang="es-AR" dirty="0"/>
          </a:p>
        </p:txBody>
      </p:sp>
      <p:sp>
        <p:nvSpPr>
          <p:cNvPr id="19" name="18 Flecha derecha"/>
          <p:cNvSpPr/>
          <p:nvPr/>
        </p:nvSpPr>
        <p:spPr>
          <a:xfrm>
            <a:off x="827584" y="4509120"/>
            <a:ext cx="1584176" cy="1008112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0" name="19 CuadroTexto"/>
          <p:cNvSpPr txBox="1"/>
          <p:nvPr/>
        </p:nvSpPr>
        <p:spPr>
          <a:xfrm>
            <a:off x="2699792" y="4437112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Le </a:t>
            </a:r>
            <a:r>
              <a:rPr lang="es-AR" dirty="0"/>
              <a:t>atribuye al Estado el papel </a:t>
            </a:r>
            <a:r>
              <a:rPr lang="es-AR" dirty="0" err="1" smtClean="0"/>
              <a:t>reactivante</a:t>
            </a:r>
            <a:r>
              <a:rPr lang="es-AR" dirty="0" smtClean="0"/>
              <a:t> </a:t>
            </a:r>
            <a:r>
              <a:rPr lang="es-AR" dirty="0"/>
              <a:t>de la economía mediante inversiones que suplen la insuficiencia de las inversiones privadas. Expresa la importancia de las inversiones del Estado, para la plena ocupación y aumento total del ingreso de todo el país, no solo cualitativa sino también cuantitativamente.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ALVIN HANSEN(1887- 1975)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7486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AR" dirty="0" smtClean="0"/>
              <a:t>Estancamiento secular </a:t>
            </a:r>
            <a:endParaRPr lang="es-AR" dirty="0"/>
          </a:p>
        </p:txBody>
      </p:sp>
      <p:sp>
        <p:nvSpPr>
          <p:cNvPr id="4" name="3 Flecha abajo"/>
          <p:cNvSpPr/>
          <p:nvPr/>
        </p:nvSpPr>
        <p:spPr>
          <a:xfrm>
            <a:off x="5724128" y="1988840"/>
            <a:ext cx="484632" cy="288032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6 Rectángulo"/>
          <p:cNvSpPr/>
          <p:nvPr/>
        </p:nvSpPr>
        <p:spPr>
          <a:xfrm>
            <a:off x="3851920" y="2420888"/>
            <a:ext cx="5112568" cy="259228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4067944" y="2564904"/>
            <a:ext cx="4896544" cy="265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 smtClean="0"/>
              <a:t>Los países industrializados donde los ingresos son elevados, las inversiones necesitan factores dinámicos que estimulen la economía.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/>
              <a:t>La falta de concreción estos factores, trae como consecuencia que la inversión total del sector privado no logre absorber todos los ahorros, provocando así, desocupación de hombres y factores de producción.</a:t>
            </a:r>
          </a:p>
          <a:p>
            <a:endParaRPr lang="es-AR" dirty="0"/>
          </a:p>
        </p:txBody>
      </p:sp>
      <p:sp>
        <p:nvSpPr>
          <p:cNvPr id="9" name="8 Flecha curvada hacia la derecha"/>
          <p:cNvSpPr/>
          <p:nvPr/>
        </p:nvSpPr>
        <p:spPr>
          <a:xfrm>
            <a:off x="683568" y="1628800"/>
            <a:ext cx="1872208" cy="4608512"/>
          </a:xfrm>
          <a:prstGeom prst="curved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99792" y="5445224"/>
            <a:ext cx="60486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Destaca que el Estado es quién debe intervenir en un rol activo completando la brecha existente entre el ahorro y la inversión mediante el gasto </a:t>
            </a:r>
            <a:r>
              <a:rPr lang="es-AR" dirty="0" smtClean="0"/>
              <a:t>público.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PABLO VI(1897 -1978)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>
              <a:buNone/>
            </a:pPr>
            <a:r>
              <a:rPr lang="es-AR" dirty="0" smtClean="0"/>
              <a:t>Teoría del desarrollo de los pueblos.</a:t>
            </a:r>
            <a:endParaRPr lang="es-AR" dirty="0"/>
          </a:p>
        </p:txBody>
      </p:sp>
      <p:sp>
        <p:nvSpPr>
          <p:cNvPr id="4" name="3 Flecha doblada hacia arriba"/>
          <p:cNvSpPr/>
          <p:nvPr/>
        </p:nvSpPr>
        <p:spPr>
          <a:xfrm rot="5400000">
            <a:off x="935596" y="2024844"/>
            <a:ext cx="648072" cy="864096"/>
          </a:xfrm>
          <a:prstGeom prst="bentUpArrow">
            <a:avLst>
              <a:gd name="adj1" fmla="val 13242"/>
              <a:gd name="adj2" fmla="val 25000"/>
              <a:gd name="adj3" fmla="val 250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Flecha doblada hacia arriba"/>
          <p:cNvSpPr/>
          <p:nvPr/>
        </p:nvSpPr>
        <p:spPr>
          <a:xfrm rot="5400000">
            <a:off x="683568" y="2708920"/>
            <a:ext cx="1152128" cy="864096"/>
          </a:xfrm>
          <a:prstGeom prst="bentUpArrow">
            <a:avLst>
              <a:gd name="adj1" fmla="val 8833"/>
              <a:gd name="adj2" fmla="val 17284"/>
              <a:gd name="adj3" fmla="val 18386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1763688" y="2348880"/>
            <a:ext cx="6192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Sostiene que el simple </a:t>
            </a:r>
            <a:r>
              <a:rPr lang="es-ES" dirty="0"/>
              <a:t>crecimiento </a:t>
            </a:r>
            <a:r>
              <a:rPr lang="es-ES" dirty="0" smtClean="0"/>
              <a:t>económico de los particulares, genera </a:t>
            </a:r>
            <a:r>
              <a:rPr lang="es-ES" dirty="0"/>
              <a:t>un desequilibrio entre los pobres y los ricos. </a:t>
            </a:r>
            <a:endParaRPr lang="es-AR" dirty="0"/>
          </a:p>
          <a:p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1763688" y="3284984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Cree en la existencia de un deber </a:t>
            </a:r>
            <a:r>
              <a:rPr lang="es-ES" dirty="0"/>
              <a:t>comunitario </a:t>
            </a:r>
            <a:r>
              <a:rPr lang="es-ES" dirty="0" smtClean="0"/>
              <a:t>para promover </a:t>
            </a:r>
            <a:r>
              <a:rPr lang="es-ES" dirty="0"/>
              <a:t>el desarrollo de todos los hombres y por todos</a:t>
            </a:r>
            <a:r>
              <a:rPr lang="es-ES" dirty="0" smtClean="0"/>
              <a:t>. Espíritu solidario. </a:t>
            </a:r>
            <a:endParaRPr lang="es-AR" dirty="0"/>
          </a:p>
          <a:p>
            <a:endParaRPr lang="es-AR" dirty="0"/>
          </a:p>
        </p:txBody>
      </p:sp>
      <p:sp>
        <p:nvSpPr>
          <p:cNvPr id="10" name="9 Flecha doblada hacia arriba"/>
          <p:cNvSpPr/>
          <p:nvPr/>
        </p:nvSpPr>
        <p:spPr>
          <a:xfrm rot="5400000">
            <a:off x="683568" y="3645024"/>
            <a:ext cx="1152128" cy="864096"/>
          </a:xfrm>
          <a:prstGeom prst="bentUpArrow">
            <a:avLst>
              <a:gd name="adj1" fmla="val 8833"/>
              <a:gd name="adj2" fmla="val 17284"/>
              <a:gd name="adj3" fmla="val 18386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11 CuadroTexto"/>
          <p:cNvSpPr txBox="1"/>
          <p:nvPr/>
        </p:nvSpPr>
        <p:spPr>
          <a:xfrm>
            <a:off x="1763688" y="4149080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Libre comercio a través de la justicia social: exige cierta igualdad de oportunidades entre los hombres, que se traducirían  en diálogo y negociaciones.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RICHARD MUSGRAVE (1910-2007)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“Finanzas publicas”: </a:t>
            </a:r>
            <a:r>
              <a:rPr lang="es-AR" dirty="0"/>
              <a:t>conjunto de problemas provocados durante  el proceso de ingreso-gasto del Estado. </a:t>
            </a:r>
          </a:p>
          <a:p>
            <a:r>
              <a:rPr lang="es-AR" dirty="0" smtClean="0"/>
              <a:t>Tres funciones de la política fiscal:</a:t>
            </a:r>
            <a:endParaRPr lang="es-AR" dirty="0"/>
          </a:p>
        </p:txBody>
      </p:sp>
      <p:sp>
        <p:nvSpPr>
          <p:cNvPr id="4" name="3 Flecha derecha"/>
          <p:cNvSpPr/>
          <p:nvPr/>
        </p:nvSpPr>
        <p:spPr>
          <a:xfrm>
            <a:off x="1547664" y="4005064"/>
            <a:ext cx="360040" cy="21602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1979712" y="3861048"/>
            <a:ext cx="54726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 </a:t>
            </a:r>
            <a:r>
              <a:rPr lang="es-AR" u="sng" dirty="0" smtClean="0"/>
              <a:t>Asignación</a:t>
            </a:r>
            <a:r>
              <a:rPr lang="es-AR" dirty="0" smtClean="0"/>
              <a:t>: </a:t>
            </a:r>
            <a:r>
              <a:rPr lang="es-AR" dirty="0"/>
              <a:t>realización de ajustes en la asignación de recursos efectuada por el mercado.</a:t>
            </a:r>
          </a:p>
        </p:txBody>
      </p:sp>
      <p:sp>
        <p:nvSpPr>
          <p:cNvPr id="6" name="5 Flecha derecha"/>
          <p:cNvSpPr/>
          <p:nvPr/>
        </p:nvSpPr>
        <p:spPr>
          <a:xfrm>
            <a:off x="1547664" y="4653136"/>
            <a:ext cx="360040" cy="21602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1979712" y="4581128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Distribución</a:t>
            </a:r>
            <a:r>
              <a:rPr lang="es-AR" dirty="0"/>
              <a:t>: </a:t>
            </a:r>
            <a:r>
              <a:rPr lang="es-AR" dirty="0" smtClean="0"/>
              <a:t>corregir </a:t>
            </a:r>
            <a:r>
              <a:rPr lang="es-AR" dirty="0"/>
              <a:t>situaciones de desigualdad y de </a:t>
            </a:r>
            <a:r>
              <a:rPr lang="es-AR" dirty="0" smtClean="0"/>
              <a:t>pobreza.</a:t>
            </a:r>
            <a:endParaRPr lang="es-AR" dirty="0"/>
          </a:p>
        </p:txBody>
      </p:sp>
      <p:sp>
        <p:nvSpPr>
          <p:cNvPr id="8" name="7 Flecha derecha"/>
          <p:cNvSpPr/>
          <p:nvPr/>
        </p:nvSpPr>
        <p:spPr>
          <a:xfrm>
            <a:off x="1547664" y="5373216"/>
            <a:ext cx="360040" cy="21602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1979712" y="5301208"/>
            <a:ext cx="5328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u="sng" dirty="0"/>
              <a:t>Estabilización</a:t>
            </a:r>
            <a:r>
              <a:rPr lang="es-AR" dirty="0"/>
              <a:t>: mantener un alto nivel de utilización de los recursos productivos y un valor estable de la moneda.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JUAN PABLO II (1920-2005)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Apreciaciones positivas sobre el rol de la empresa en la economía y la libertad de mercado, ya que ayuda a utilizar mejor los recursos, favorece el intercambio de productos y la autonomía de la persona en la toma de decisiones. </a:t>
            </a:r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ADAM SMITH (1723-1790)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0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Su pensamiento se baso en dos temas centrales</a:t>
            </a:r>
            <a:endParaRPr lang="es-AR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835696" y="256490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Con respecto al papel del Estado, éste no debe intervenir ni interferir en la economía</a:t>
            </a:r>
            <a:endParaRPr lang="es-AR" dirty="0"/>
          </a:p>
        </p:txBody>
      </p:sp>
      <p:sp>
        <p:nvSpPr>
          <p:cNvPr id="26" name="25 Flecha doblada hacia arriba"/>
          <p:cNvSpPr/>
          <p:nvPr/>
        </p:nvSpPr>
        <p:spPr>
          <a:xfrm rot="5400000">
            <a:off x="1115616" y="3068960"/>
            <a:ext cx="792088" cy="648072"/>
          </a:xfrm>
          <a:prstGeom prst="bentUp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doblada hacia arriba"/>
          <p:cNvSpPr/>
          <p:nvPr/>
        </p:nvSpPr>
        <p:spPr>
          <a:xfrm rot="5400000">
            <a:off x="1124000" y="2357264"/>
            <a:ext cx="792088" cy="648072"/>
          </a:xfrm>
          <a:prstGeom prst="bentUp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27 CuadroTexto"/>
          <p:cNvSpPr txBox="1"/>
          <p:nvPr/>
        </p:nvSpPr>
        <p:spPr>
          <a:xfrm>
            <a:off x="1907704" y="3356992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Respecto a impuestos, los ingresos individuales derivan de tres </a:t>
            </a:r>
            <a:r>
              <a:rPr lang="es-AR" u="sng" dirty="0" smtClean="0"/>
              <a:t>fuentes</a:t>
            </a:r>
            <a:r>
              <a:rPr lang="es-AR" dirty="0" smtClean="0"/>
              <a:t> diferentes:</a:t>
            </a:r>
            <a:endParaRPr lang="es-AR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2411760" y="4005064"/>
            <a:ext cx="0" cy="504056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>
            <a:off x="2411760" y="4509120"/>
            <a:ext cx="576064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2411760" y="4509120"/>
            <a:ext cx="576064" cy="504056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2411760" y="4509120"/>
            <a:ext cx="504056" cy="108012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CuadroTexto"/>
          <p:cNvSpPr txBox="1"/>
          <p:nvPr/>
        </p:nvSpPr>
        <p:spPr>
          <a:xfrm>
            <a:off x="2987824" y="429309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Rentas </a:t>
            </a:r>
            <a:endParaRPr lang="es-AR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915816" y="47971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Beneficios </a:t>
            </a:r>
            <a:endParaRPr lang="es-AR" dirty="0"/>
          </a:p>
        </p:txBody>
      </p:sp>
      <p:sp>
        <p:nvSpPr>
          <p:cNvPr id="39" name="38 CuadroTexto"/>
          <p:cNvSpPr txBox="1"/>
          <p:nvPr/>
        </p:nvSpPr>
        <p:spPr>
          <a:xfrm>
            <a:off x="2915816" y="53732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Salarios</a:t>
            </a:r>
            <a:endParaRPr lang="es-AR" dirty="0"/>
          </a:p>
        </p:txBody>
      </p:sp>
      <p:sp>
        <p:nvSpPr>
          <p:cNvPr id="40" name="39 Cerrar llave"/>
          <p:cNvSpPr/>
          <p:nvPr/>
        </p:nvSpPr>
        <p:spPr>
          <a:xfrm>
            <a:off x="3923928" y="4149080"/>
            <a:ext cx="648072" cy="1656184"/>
          </a:xfrm>
          <a:prstGeom prst="rightBrac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40 CuadroTexto"/>
          <p:cNvSpPr txBox="1"/>
          <p:nvPr/>
        </p:nvSpPr>
        <p:spPr>
          <a:xfrm>
            <a:off x="4788024" y="4221088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Por lo que los impuestos deberían se pagados, de una u otra de estas fuentes, o de las tres indiferentemente. </a:t>
            </a:r>
            <a:endParaRPr lang="es-AR" dirty="0"/>
          </a:p>
        </p:txBody>
      </p:sp>
      <p:sp>
        <p:nvSpPr>
          <p:cNvPr id="42" name="41 Rectángulo redondeado"/>
          <p:cNvSpPr/>
          <p:nvPr/>
        </p:nvSpPr>
        <p:spPr>
          <a:xfrm>
            <a:off x="4716016" y="4149080"/>
            <a:ext cx="2736304" cy="1656184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 JEAN BAPTISTE SAY (1767-1832)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7139136" cy="676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 		Ley </a:t>
            </a:r>
            <a:r>
              <a:rPr lang="es-AR" dirty="0" err="1"/>
              <a:t>Say</a:t>
            </a:r>
            <a:r>
              <a:rPr lang="es-AR" dirty="0"/>
              <a:t> o Ley de los Mercados</a:t>
            </a:r>
            <a:endParaRPr lang="es-AR" dirty="0" smtClean="0"/>
          </a:p>
          <a:p>
            <a:pPr lvl="2"/>
            <a:endParaRPr lang="es-AR" dirty="0" smtClean="0"/>
          </a:p>
          <a:p>
            <a:endParaRPr lang="es-AR" dirty="0"/>
          </a:p>
        </p:txBody>
      </p:sp>
      <p:sp>
        <p:nvSpPr>
          <p:cNvPr id="11" name="10 Flecha curvada hacia la derecha"/>
          <p:cNvSpPr/>
          <p:nvPr/>
        </p:nvSpPr>
        <p:spPr>
          <a:xfrm>
            <a:off x="467544" y="1772816"/>
            <a:ext cx="864096" cy="864096"/>
          </a:xfrm>
          <a:prstGeom prst="curved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547664" y="2204864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“El </a:t>
            </a:r>
            <a:r>
              <a:rPr lang="es-AR" dirty="0"/>
              <a:t>fundamento del valor está en la utilidad que los distintos bienes aporten a las </a:t>
            </a:r>
            <a:r>
              <a:rPr lang="es-AR" dirty="0" smtClean="0"/>
              <a:t>personas”.</a:t>
            </a:r>
            <a:endParaRPr lang="es-AR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67544" y="3068960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dirty="0"/>
              <a:t>Corriente</a:t>
            </a:r>
            <a:r>
              <a:rPr lang="es-AR" sz="2400" dirty="0"/>
              <a:t> </a:t>
            </a:r>
            <a:r>
              <a:rPr lang="es-AR" sz="3200" dirty="0"/>
              <a:t>pesimista respecto a la actividad del estado</a:t>
            </a:r>
          </a:p>
        </p:txBody>
      </p:sp>
      <p:sp>
        <p:nvSpPr>
          <p:cNvPr id="16" name="15 Flecha abajo"/>
          <p:cNvSpPr/>
          <p:nvPr/>
        </p:nvSpPr>
        <p:spPr>
          <a:xfrm>
            <a:off x="4355976" y="4149080"/>
            <a:ext cx="648072" cy="72008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CuadroTexto"/>
          <p:cNvSpPr txBox="1"/>
          <p:nvPr/>
        </p:nvSpPr>
        <p:spPr>
          <a:xfrm>
            <a:off x="899592" y="5013176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s-AR" dirty="0" smtClean="0"/>
              <a:t> La </a:t>
            </a:r>
            <a:r>
              <a:rPr lang="es-AR" dirty="0"/>
              <a:t>actividad financiera es un fenómeno de consumo y no de creación ni cambio de riquezas</a:t>
            </a:r>
            <a:r>
              <a:rPr lang="es-AR" dirty="0" smtClean="0"/>
              <a:t>.</a:t>
            </a:r>
          </a:p>
          <a:p>
            <a:pPr lvl="0">
              <a:buFont typeface="Arial" pitchFamily="34" charset="0"/>
              <a:buChar char="•"/>
            </a:pPr>
            <a:r>
              <a:rPr lang="es-AR" dirty="0"/>
              <a:t> </a:t>
            </a:r>
            <a:r>
              <a:rPr lang="es-AR" dirty="0" smtClean="0"/>
              <a:t>Todo </a:t>
            </a:r>
            <a:r>
              <a:rPr lang="es-AR" dirty="0"/>
              <a:t>impuesto daña a la producción, porque impide la acumulación de capital </a:t>
            </a:r>
            <a:r>
              <a:rPr lang="es-AR" dirty="0" smtClean="0"/>
              <a:t>productivo.</a:t>
            </a:r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DAVID RICARDO (1772-1823)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pPr algn="ctr">
              <a:buNone/>
            </a:pPr>
            <a:r>
              <a:rPr lang="es-AR" dirty="0" smtClean="0"/>
              <a:t>Construyó</a:t>
            </a:r>
            <a:endParaRPr lang="es-AR" dirty="0"/>
          </a:p>
        </p:txBody>
      </p:sp>
      <p:sp>
        <p:nvSpPr>
          <p:cNvPr id="6" name="5 Flecha doblada hacia arriba"/>
          <p:cNvSpPr/>
          <p:nvPr/>
        </p:nvSpPr>
        <p:spPr>
          <a:xfrm rot="10800000">
            <a:off x="2843808" y="1844824"/>
            <a:ext cx="504056" cy="1224136"/>
          </a:xfrm>
          <a:prstGeom prst="bentUp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Flecha doblada hacia arriba"/>
          <p:cNvSpPr/>
          <p:nvPr/>
        </p:nvSpPr>
        <p:spPr>
          <a:xfrm rot="10800000" flipH="1">
            <a:off x="5796136" y="1844824"/>
            <a:ext cx="504056" cy="1224136"/>
          </a:xfrm>
          <a:prstGeom prst="bentUp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9 CuadroTexto"/>
          <p:cNvSpPr txBox="1"/>
          <p:nvPr/>
        </p:nvSpPr>
        <p:spPr>
          <a:xfrm>
            <a:off x="1043608" y="3284984"/>
            <a:ext cx="31683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AR" sz="2400" dirty="0" smtClean="0"/>
              <a:t>Un </a:t>
            </a:r>
            <a:r>
              <a:rPr lang="es-AR" sz="2400" dirty="0"/>
              <a:t>modelo del análisis tributario, que parte de una teoría de la distribución del ingreso, renta, ganancia y salario.</a:t>
            </a:r>
          </a:p>
          <a:p>
            <a:endParaRPr lang="es-AR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220072" y="3284984"/>
            <a:ext cx="33123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AR" sz="2400" dirty="0" smtClean="0"/>
              <a:t>Un sistema </a:t>
            </a:r>
            <a:r>
              <a:rPr lang="es-AR" sz="2400" dirty="0"/>
              <a:t>fiscal que estuviera inmerso en el proceso económico general de un país</a:t>
            </a:r>
          </a:p>
          <a:p>
            <a:endParaRPr lang="es-AR" dirty="0"/>
          </a:p>
        </p:txBody>
      </p:sp>
      <p:cxnSp>
        <p:nvCxnSpPr>
          <p:cNvPr id="14" name="13 Conector recto"/>
          <p:cNvCxnSpPr/>
          <p:nvPr/>
        </p:nvCxnSpPr>
        <p:spPr>
          <a:xfrm>
            <a:off x="827584" y="3284984"/>
            <a:ext cx="0" cy="24482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827584" y="3284984"/>
            <a:ext cx="3384376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4211960" y="3284984"/>
            <a:ext cx="0" cy="24482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827584" y="5733256"/>
            <a:ext cx="3384376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5004048" y="3284984"/>
            <a:ext cx="3384376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8388424" y="3284984"/>
            <a:ext cx="0" cy="24482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5004048" y="5733256"/>
            <a:ext cx="3384376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5004048" y="3284984"/>
            <a:ext cx="0" cy="2448272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Federico </a:t>
            </a:r>
            <a:r>
              <a:rPr lang="es-AR" dirty="0" err="1" smtClean="0">
                <a:solidFill>
                  <a:schemeClr val="accent2">
                    <a:lumMod val="75000"/>
                  </a:schemeClr>
                </a:solidFill>
              </a:rPr>
              <a:t>List</a:t>
            </a: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 (1789-1846)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AR" dirty="0" smtClean="0"/>
              <a:t>Teoría de la Economía  de la Nación</a:t>
            </a:r>
          </a:p>
          <a:p>
            <a:endParaRPr lang="es-AR" dirty="0"/>
          </a:p>
        </p:txBody>
      </p:sp>
      <p:sp>
        <p:nvSpPr>
          <p:cNvPr id="4" name="3 Flecha doblada"/>
          <p:cNvSpPr/>
          <p:nvPr/>
        </p:nvSpPr>
        <p:spPr>
          <a:xfrm rot="10800000" flipH="1">
            <a:off x="755576" y="2060848"/>
            <a:ext cx="432048" cy="108012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6300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5" name="4 Flecha doblada"/>
          <p:cNvSpPr/>
          <p:nvPr/>
        </p:nvSpPr>
        <p:spPr>
          <a:xfrm rot="10800000" flipH="1">
            <a:off x="755576" y="2924944"/>
            <a:ext cx="432048" cy="864096"/>
          </a:xfrm>
          <a:prstGeom prst="ben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59632" y="2708920"/>
            <a:ext cx="77048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Fomenta la industria manufacturera para el desarrollo de un país y su independencia  económica. </a:t>
            </a:r>
          </a:p>
          <a:p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1259632" y="3429000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T</a:t>
            </a:r>
            <a:r>
              <a:rPr lang="es-AR" dirty="0" smtClean="0"/>
              <a:t>arifas </a:t>
            </a:r>
            <a:r>
              <a:rPr lang="es-AR" dirty="0"/>
              <a:t>proteccionistas </a:t>
            </a:r>
            <a:r>
              <a:rPr lang="es-AR" dirty="0" smtClean="0"/>
              <a:t>de </a:t>
            </a:r>
            <a:r>
              <a:rPr lang="es-AR" dirty="0"/>
              <a:t>carácter temporal </a:t>
            </a:r>
            <a:r>
              <a:rPr lang="es-AR" dirty="0" smtClean="0"/>
              <a:t>hasta </a:t>
            </a:r>
            <a:r>
              <a:rPr lang="es-AR" dirty="0"/>
              <a:t>que las industrias manufactureras sean eficientes.</a:t>
            </a:r>
          </a:p>
        </p:txBody>
      </p:sp>
      <p:sp>
        <p:nvSpPr>
          <p:cNvPr id="8" name="7 Flecha doblada"/>
          <p:cNvSpPr/>
          <p:nvPr/>
        </p:nvSpPr>
        <p:spPr>
          <a:xfrm rot="10800000" flipH="1">
            <a:off x="755576" y="3573016"/>
            <a:ext cx="432048" cy="864096"/>
          </a:xfrm>
          <a:prstGeom prst="ben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259632" y="4149080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Comercio </a:t>
            </a:r>
            <a:r>
              <a:rPr lang="es-AR" dirty="0"/>
              <a:t>libre sólo </a:t>
            </a:r>
            <a:r>
              <a:rPr lang="es-AR" dirty="0" smtClean="0"/>
              <a:t>beneficioso cuando ambas partes se encuentren en </a:t>
            </a:r>
            <a:r>
              <a:rPr lang="es-AR" dirty="0"/>
              <a:t>niveles de desarrollo económico iguales.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5220072" y="1988840"/>
            <a:ext cx="1224136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148064" y="2060848"/>
            <a:ext cx="1368152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6084168" y="2132856"/>
            <a:ext cx="0" cy="36004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6084168" y="2492896"/>
            <a:ext cx="2232248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8316416" y="2492896"/>
            <a:ext cx="0" cy="295232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 de flecha"/>
          <p:cNvCxnSpPr/>
          <p:nvPr/>
        </p:nvCxnSpPr>
        <p:spPr>
          <a:xfrm flipH="1">
            <a:off x="6732240" y="5445224"/>
            <a:ext cx="1584176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CuadroTexto"/>
          <p:cNvSpPr txBox="1"/>
          <p:nvPr/>
        </p:nvSpPr>
        <p:spPr>
          <a:xfrm>
            <a:off x="6084168" y="220486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“</a:t>
            </a:r>
            <a:r>
              <a:rPr lang="es-AR" sz="1600" dirty="0" smtClean="0"/>
              <a:t>Fuerzas productivas”</a:t>
            </a:r>
            <a:endParaRPr lang="es-AR" dirty="0"/>
          </a:p>
        </p:txBody>
      </p:sp>
      <p:sp>
        <p:nvSpPr>
          <p:cNvPr id="34" name="33 CuadroTexto"/>
          <p:cNvSpPr txBox="1"/>
          <p:nvPr/>
        </p:nvSpPr>
        <p:spPr>
          <a:xfrm>
            <a:off x="4572000" y="5301208"/>
            <a:ext cx="20882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 smtClean="0"/>
              <a:t>Educación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/>
              <a:t>Capital intelectual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/>
              <a:t>Innovación</a:t>
            </a:r>
          </a:p>
          <a:p>
            <a:pPr>
              <a:buFont typeface="Arial" pitchFamily="34" charset="0"/>
              <a:buChar char="•"/>
            </a:pPr>
            <a:r>
              <a:rPr lang="es-AR" dirty="0" smtClean="0"/>
              <a:t>Tecnología</a:t>
            </a:r>
          </a:p>
          <a:p>
            <a:pPr>
              <a:buFont typeface="Arial" pitchFamily="34" charset="0"/>
              <a:buChar char="•"/>
            </a:pPr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JHON STUART MILL (1806-1873)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24743"/>
          </a:xfrm>
        </p:spPr>
        <p:txBody>
          <a:bodyPr>
            <a:normAutofit/>
          </a:bodyPr>
          <a:lstStyle/>
          <a:p>
            <a:r>
              <a:rPr lang="es-AR" dirty="0" err="1" smtClean="0"/>
              <a:t>Teoria</a:t>
            </a:r>
            <a:r>
              <a:rPr lang="es-AR" dirty="0" smtClean="0"/>
              <a:t> de “ la doble imposición del ahorro”</a:t>
            </a:r>
          </a:p>
          <a:p>
            <a:pPr>
              <a:buNone/>
            </a:pPr>
            <a:r>
              <a:rPr lang="es-AR" dirty="0" smtClean="0"/>
              <a:t>	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 rot="266242">
            <a:off x="683568" y="2564904"/>
            <a:ext cx="1872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Si un impuesto grava con igual alícuota toda la renta (el consumo y el ahorro)</a:t>
            </a:r>
            <a:endParaRPr lang="es-AR" dirty="0"/>
          </a:p>
        </p:txBody>
      </p:sp>
      <p:sp>
        <p:nvSpPr>
          <p:cNvPr id="5" name="4 Flecha derecha"/>
          <p:cNvSpPr/>
          <p:nvPr/>
        </p:nvSpPr>
        <p:spPr>
          <a:xfrm>
            <a:off x="2843808" y="2924944"/>
            <a:ext cx="1512168" cy="576064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CuadroTexto"/>
          <p:cNvSpPr txBox="1"/>
          <p:nvPr/>
        </p:nvSpPr>
        <p:spPr>
          <a:xfrm>
            <a:off x="4499992" y="285293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Es discriminatorio para el ahorro 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2915816" y="2708920"/>
            <a:ext cx="17281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Ocurre</a:t>
            </a:r>
            <a:r>
              <a:rPr lang="es-AR" sz="1600" dirty="0" smtClean="0"/>
              <a:t> que </a:t>
            </a:r>
            <a:endParaRPr lang="es-AR" sz="1600" dirty="0"/>
          </a:p>
        </p:txBody>
      </p:sp>
      <p:sp>
        <p:nvSpPr>
          <p:cNvPr id="8" name="7 Flecha abajo"/>
          <p:cNvSpPr/>
          <p:nvPr/>
        </p:nvSpPr>
        <p:spPr>
          <a:xfrm>
            <a:off x="5076056" y="3717032"/>
            <a:ext cx="648072" cy="1224136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5724128" y="3645024"/>
            <a:ext cx="43204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P</a:t>
            </a:r>
          </a:p>
          <a:p>
            <a:r>
              <a:rPr lang="es-AR" sz="1400" dirty="0" smtClean="0"/>
              <a:t>O</a:t>
            </a:r>
          </a:p>
          <a:p>
            <a:r>
              <a:rPr lang="es-AR" sz="1400" dirty="0" smtClean="0"/>
              <a:t>R</a:t>
            </a:r>
          </a:p>
          <a:p>
            <a:r>
              <a:rPr lang="es-AR" sz="1400" dirty="0" smtClean="0"/>
              <a:t>Q</a:t>
            </a:r>
          </a:p>
          <a:p>
            <a:r>
              <a:rPr lang="es-AR" sz="1400" dirty="0" smtClean="0"/>
              <a:t>U</a:t>
            </a:r>
          </a:p>
          <a:p>
            <a:r>
              <a:rPr lang="es-AR" sz="1400" dirty="0" smtClean="0"/>
              <a:t>E</a:t>
            </a:r>
          </a:p>
          <a:p>
            <a:endParaRPr lang="es-AR" dirty="0" smtClean="0"/>
          </a:p>
        </p:txBody>
      </p:sp>
      <p:sp>
        <p:nvSpPr>
          <p:cNvPr id="10" name="9 CuadroTexto"/>
          <p:cNvSpPr txBox="1"/>
          <p:nvPr/>
        </p:nvSpPr>
        <p:spPr>
          <a:xfrm>
            <a:off x="3779912" y="5373216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El impuesto grava una primera vez la renta ahorrada y luego, periódicamente, los intereses que se obtienen de su inversión.</a:t>
            </a:r>
            <a:endParaRPr lang="es-AR" dirty="0"/>
          </a:p>
        </p:txBody>
      </p:sp>
      <p:sp>
        <p:nvSpPr>
          <p:cNvPr id="15" name="14 Pentágono regular"/>
          <p:cNvSpPr/>
          <p:nvPr/>
        </p:nvSpPr>
        <p:spPr>
          <a:xfrm>
            <a:off x="2699792" y="5013176"/>
            <a:ext cx="5472608" cy="1656184"/>
          </a:xfrm>
          <a:prstGeom prst="pentagon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6" name="15 Marco"/>
          <p:cNvSpPr/>
          <p:nvPr/>
        </p:nvSpPr>
        <p:spPr>
          <a:xfrm>
            <a:off x="4427984" y="2708920"/>
            <a:ext cx="2016224" cy="936104"/>
          </a:xfrm>
          <a:prstGeom prst="fram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Paralelogramo"/>
          <p:cNvSpPr/>
          <p:nvPr/>
        </p:nvSpPr>
        <p:spPr>
          <a:xfrm>
            <a:off x="251520" y="2348880"/>
            <a:ext cx="2664296" cy="1872208"/>
          </a:xfrm>
          <a:prstGeom prst="parallelogram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LEON XIII (1810-1903)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El Estado ha de tener una actitud prescindente, y solo ha de establecer limitaciones cuando se detecte una incompatibilidad entre la persecución del bien común y el tipo de actividad económica puesta en marcha o en su modalidad de desarrollo.</a:t>
            </a:r>
            <a:endParaRPr lang="es-A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Font typeface="Wingdings" pitchFamily="2" charset="2"/>
              <a:buChar char="q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KARL MARX (1818 – 1883)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412777"/>
            <a:ext cx="8784976" cy="1008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AR" dirty="0" smtClean="0"/>
              <a:t>Baso su </a:t>
            </a:r>
            <a:r>
              <a:rPr lang="es-AR" u="sng" dirty="0" smtClean="0">
                <a:solidFill>
                  <a:schemeClr val="accent2">
                    <a:lumMod val="75000"/>
                  </a:schemeClr>
                </a:solidFill>
              </a:rPr>
              <a:t>teoría</a:t>
            </a:r>
            <a:r>
              <a:rPr lang="es-AR" dirty="0" smtClean="0"/>
              <a:t> en la dialéctica de la lucha de clases. </a:t>
            </a:r>
          </a:p>
        </p:txBody>
      </p:sp>
      <p:sp>
        <p:nvSpPr>
          <p:cNvPr id="5" name="4 Abrir llave"/>
          <p:cNvSpPr/>
          <p:nvPr/>
        </p:nvSpPr>
        <p:spPr>
          <a:xfrm rot="5400000">
            <a:off x="3527884" y="-495436"/>
            <a:ext cx="1152128" cy="6264696"/>
          </a:xfrm>
          <a:prstGeom prst="leftBrace">
            <a:avLst>
              <a:gd name="adj1" fmla="val 8333"/>
              <a:gd name="adj2" fmla="val 80256"/>
            </a:avLst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1043608" y="2852936"/>
            <a:ext cx="63367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AR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AR" sz="2000" dirty="0"/>
              <a:t> </a:t>
            </a:r>
            <a:r>
              <a:rPr lang="es-AR" sz="2000" dirty="0" smtClean="0"/>
              <a:t>Centro </a:t>
            </a:r>
            <a:r>
              <a:rPr lang="es-AR" sz="2000" dirty="0"/>
              <a:t>su análisis en la plusvalía.</a:t>
            </a:r>
          </a:p>
          <a:p>
            <a:pPr lvl="0">
              <a:buFont typeface="Arial" pitchFamily="34" charset="0"/>
              <a:buChar char="•"/>
            </a:pPr>
            <a:r>
              <a:rPr lang="es-AR" sz="2000" dirty="0" smtClean="0"/>
              <a:t>  Reemplazo </a:t>
            </a:r>
            <a:r>
              <a:rPr lang="es-AR" sz="2000" dirty="0"/>
              <a:t>del capitalismo por el socialismo.</a:t>
            </a:r>
          </a:p>
          <a:p>
            <a:pPr lvl="0">
              <a:buFont typeface="Arial" pitchFamily="34" charset="0"/>
              <a:buChar char="•"/>
            </a:pPr>
            <a:r>
              <a:rPr lang="es-AR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AR" sz="2000" dirty="0" smtClean="0"/>
              <a:t> Máxima </a:t>
            </a:r>
            <a:r>
              <a:rPr lang="es-AR" sz="2000" dirty="0"/>
              <a:t>intervención del estado para evitar la “dictadura del proletariado”. </a:t>
            </a:r>
          </a:p>
          <a:p>
            <a:r>
              <a:rPr lang="es-AR" dirty="0"/>
              <a:t> </a:t>
            </a:r>
          </a:p>
          <a:p>
            <a:pPr>
              <a:buFont typeface="Arial" pitchFamily="34" charset="0"/>
              <a:buChar char="•"/>
            </a:pP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43608" y="5085184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Este </a:t>
            </a:r>
            <a:r>
              <a:rPr lang="es-AR" dirty="0"/>
              <a:t>pensamiento </a:t>
            </a:r>
            <a:r>
              <a:rPr lang="es-AR" dirty="0" smtClean="0"/>
              <a:t>dio origen a </a:t>
            </a:r>
            <a:r>
              <a:rPr lang="es-AR" dirty="0"/>
              <a:t>las corrientes denominadas marxistas, las cuales </a:t>
            </a:r>
            <a:r>
              <a:rPr lang="es-AR" dirty="0" smtClean="0"/>
              <a:t>plantean </a:t>
            </a:r>
            <a:r>
              <a:rPr lang="es-AR" dirty="0"/>
              <a:t>en general, una política intervencionista del </a:t>
            </a:r>
            <a:r>
              <a:rPr lang="es-AR" dirty="0" smtClean="0"/>
              <a:t>Estado, pretendiendo subsanar a través de esta, las desigualdades sociales.</a:t>
            </a:r>
            <a:endParaRPr lang="es-AR" dirty="0"/>
          </a:p>
        </p:txBody>
      </p:sp>
      <p:sp>
        <p:nvSpPr>
          <p:cNvPr id="8" name="7 Elipse"/>
          <p:cNvSpPr/>
          <p:nvPr/>
        </p:nvSpPr>
        <p:spPr>
          <a:xfrm>
            <a:off x="539552" y="4653136"/>
            <a:ext cx="8352928" cy="1728192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80528" y="332656"/>
            <a:ext cx="9684568" cy="1143000"/>
          </a:xfrm>
        </p:spPr>
        <p:txBody>
          <a:bodyPr>
            <a:normAutofit fontScale="90000"/>
          </a:bodyPr>
          <a:lstStyle/>
          <a:p>
            <a:pPr>
              <a:buFont typeface="Wingdings" pitchFamily="2" charset="2"/>
              <a:buChar char="q"/>
            </a:pPr>
            <a:r>
              <a:rPr lang="de-DE" dirty="0" smtClean="0">
                <a:solidFill>
                  <a:schemeClr val="accent2">
                    <a:lumMod val="75000"/>
                  </a:schemeClr>
                </a:solidFill>
              </a:rPr>
              <a:t>ADOLPH HEINRICH GOTTHELF WAGNER (1835-1917)</a:t>
            </a:r>
            <a:endParaRPr lang="es-A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s-AR" dirty="0" smtClean="0"/>
              <a:t>El Estado no debería simplemente redefinir la propiedad y los derechos y obligaciones contractuales, sino que también debe poseer y administrar ciertos sectores de la economía también interviniendo en procesos económicos.</a:t>
            </a:r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828</Words>
  <Application>Microsoft Office PowerPoint</Application>
  <PresentationFormat>Presentación en pantalla (4:3)</PresentationFormat>
  <Paragraphs>79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La evolución  del pensamiento  financiero.</vt:lpstr>
      <vt:lpstr>ADAM SMITH (1723-1790)</vt:lpstr>
      <vt:lpstr> JEAN BAPTISTE SAY (1767-1832)</vt:lpstr>
      <vt:lpstr>DAVID RICARDO (1772-1823)</vt:lpstr>
      <vt:lpstr>Federico List (1789-1846)</vt:lpstr>
      <vt:lpstr>JHON STUART MILL (1806-1873)</vt:lpstr>
      <vt:lpstr>LEON XIII (1810-1903)</vt:lpstr>
      <vt:lpstr>KARL MARX (1818 – 1883)</vt:lpstr>
      <vt:lpstr>ADOLPH HEINRICH GOTTHELF WAGNER (1835-1917)</vt:lpstr>
      <vt:lpstr>JONH MAYNARD KEYNES  (1883-1946)</vt:lpstr>
      <vt:lpstr>ALVIN HANSEN(1887- 1975)</vt:lpstr>
      <vt:lpstr>PABLO VI(1897 -1978)</vt:lpstr>
      <vt:lpstr>RICHARD MUSGRAVE (1910-2007)</vt:lpstr>
      <vt:lpstr>JUAN PABLO II (1920-2005)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evolución  del pensamiento  financiero.</dc:title>
  <dc:creator>Equipo</dc:creator>
  <cp:lastModifiedBy>RDG</cp:lastModifiedBy>
  <cp:revision>26</cp:revision>
  <dcterms:created xsi:type="dcterms:W3CDTF">2018-04-15T00:50:50Z</dcterms:created>
  <dcterms:modified xsi:type="dcterms:W3CDTF">2018-04-22T15:09:22Z</dcterms:modified>
</cp:coreProperties>
</file>