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8" r:id="rId5"/>
    <p:sldId id="267" r:id="rId6"/>
    <p:sldId id="259" r:id="rId7"/>
    <p:sldId id="260" r:id="rId8"/>
    <p:sldId id="261" r:id="rId9"/>
    <p:sldId id="262" r:id="rId10"/>
    <p:sldId id="263" r:id="rId11"/>
    <p:sldId id="264" r:id="rId12"/>
    <p:sldId id="265" r:id="rId13"/>
    <p:sldId id="266"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760AA568-E204-419F-B740-49FC9A1EDA04}" type="datetimeFigureOut">
              <a:rPr lang="es-AR" smtClean="0"/>
              <a:t>6/6/2024</a:t>
            </a:fld>
            <a:endParaRPr lang="es-A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s-A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172979BA-43D9-4FC4-9176-92A1CB989B5B}" type="slidenum">
              <a:rPr lang="es-AR" smtClean="0"/>
              <a:t>‹Nº›</a:t>
            </a:fld>
            <a:endParaRPr lang="es-AR"/>
          </a:p>
        </p:txBody>
      </p:sp>
    </p:spTree>
    <p:extLst>
      <p:ext uri="{BB962C8B-B14F-4D97-AF65-F5344CB8AC3E}">
        <p14:creationId xmlns:p14="http://schemas.microsoft.com/office/powerpoint/2010/main" val="2464170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60AA568-E204-419F-B740-49FC9A1EDA04}" type="datetimeFigureOut">
              <a:rPr lang="es-AR" smtClean="0"/>
              <a:t>6/6/2024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72979BA-43D9-4FC4-9176-92A1CB989B5B}" type="slidenum">
              <a:rPr lang="es-AR" smtClean="0"/>
              <a:t>‹Nº›</a:t>
            </a:fld>
            <a:endParaRPr lang="es-AR"/>
          </a:p>
        </p:txBody>
      </p:sp>
    </p:spTree>
    <p:extLst>
      <p:ext uri="{BB962C8B-B14F-4D97-AF65-F5344CB8AC3E}">
        <p14:creationId xmlns:p14="http://schemas.microsoft.com/office/powerpoint/2010/main" val="1857157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760AA568-E204-419F-B740-49FC9A1EDA04}" type="datetimeFigureOut">
              <a:rPr lang="es-AR" smtClean="0"/>
              <a:t>6/6/2024</a:t>
            </a:fld>
            <a:endParaRPr lang="es-AR"/>
          </a:p>
        </p:txBody>
      </p:sp>
      <p:sp>
        <p:nvSpPr>
          <p:cNvPr id="5" name="Footer Placeholder 4"/>
          <p:cNvSpPr>
            <a:spLocks noGrp="1"/>
          </p:cNvSpPr>
          <p:nvPr>
            <p:ph type="ftr" sz="quarter" idx="11"/>
          </p:nvPr>
        </p:nvSpPr>
        <p:spPr>
          <a:xfrm>
            <a:off x="774923" y="5951811"/>
            <a:ext cx="7896279" cy="365125"/>
          </a:xfrm>
        </p:spPr>
        <p:txBody>
          <a:bodyPr/>
          <a:lstStyle/>
          <a:p>
            <a:endParaRPr lang="es-A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172979BA-43D9-4FC4-9176-92A1CB989B5B}" type="slidenum">
              <a:rPr lang="es-AR" smtClean="0"/>
              <a:t>‹Nº›</a:t>
            </a:fld>
            <a:endParaRPr lang="es-AR"/>
          </a:p>
        </p:txBody>
      </p:sp>
    </p:spTree>
    <p:extLst>
      <p:ext uri="{BB962C8B-B14F-4D97-AF65-F5344CB8AC3E}">
        <p14:creationId xmlns:p14="http://schemas.microsoft.com/office/powerpoint/2010/main" val="2293097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60AA568-E204-419F-B740-49FC9A1EDA04}" type="datetimeFigureOut">
              <a:rPr lang="es-AR" smtClean="0"/>
              <a:t>6/6/2024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a:xfrm>
            <a:off x="10558300" y="5956137"/>
            <a:ext cx="1052508" cy="365125"/>
          </a:xfrm>
        </p:spPr>
        <p:txBody>
          <a:bodyPr/>
          <a:lstStyle/>
          <a:p>
            <a:fld id="{172979BA-43D9-4FC4-9176-92A1CB989B5B}" type="slidenum">
              <a:rPr lang="es-AR" smtClean="0"/>
              <a:t>‹Nº›</a:t>
            </a:fld>
            <a:endParaRPr lang="es-AR"/>
          </a:p>
        </p:txBody>
      </p:sp>
    </p:spTree>
    <p:extLst>
      <p:ext uri="{BB962C8B-B14F-4D97-AF65-F5344CB8AC3E}">
        <p14:creationId xmlns:p14="http://schemas.microsoft.com/office/powerpoint/2010/main" val="325126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760AA568-E204-419F-B740-49FC9A1EDA04}" type="datetimeFigureOut">
              <a:rPr lang="es-AR" smtClean="0"/>
              <a:t>6/6/2024</a:t>
            </a:fld>
            <a:endParaRPr lang="es-A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s-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72979BA-43D9-4FC4-9176-92A1CB989B5B}" type="slidenum">
              <a:rPr lang="es-AR" smtClean="0"/>
              <a:t>‹Nº›</a:t>
            </a:fld>
            <a:endParaRPr lang="es-AR"/>
          </a:p>
        </p:txBody>
      </p:sp>
    </p:spTree>
    <p:extLst>
      <p:ext uri="{BB962C8B-B14F-4D97-AF65-F5344CB8AC3E}">
        <p14:creationId xmlns:p14="http://schemas.microsoft.com/office/powerpoint/2010/main" val="2430087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60AA568-E204-419F-B740-49FC9A1EDA04}" type="datetimeFigureOut">
              <a:rPr lang="es-AR" smtClean="0"/>
              <a:t>6/6/2024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172979BA-43D9-4FC4-9176-92A1CB989B5B}" type="slidenum">
              <a:rPr lang="es-AR" smtClean="0"/>
              <a:t>‹Nº›</a:t>
            </a:fld>
            <a:endParaRPr lang="es-AR"/>
          </a:p>
        </p:txBody>
      </p:sp>
    </p:spTree>
    <p:extLst>
      <p:ext uri="{BB962C8B-B14F-4D97-AF65-F5344CB8AC3E}">
        <p14:creationId xmlns:p14="http://schemas.microsoft.com/office/powerpoint/2010/main" val="2658824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60AA568-E204-419F-B740-49FC9A1EDA04}" type="datetimeFigureOut">
              <a:rPr lang="es-AR" smtClean="0"/>
              <a:t>6/6/2024</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172979BA-43D9-4FC4-9176-92A1CB989B5B}" type="slidenum">
              <a:rPr lang="es-AR" smtClean="0"/>
              <a:t>‹Nº›</a:t>
            </a:fld>
            <a:endParaRPr lang="es-AR"/>
          </a:p>
        </p:txBody>
      </p:sp>
    </p:spTree>
    <p:extLst>
      <p:ext uri="{BB962C8B-B14F-4D97-AF65-F5344CB8AC3E}">
        <p14:creationId xmlns:p14="http://schemas.microsoft.com/office/powerpoint/2010/main" val="1885298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60AA568-E204-419F-B740-49FC9A1EDA04}" type="datetimeFigureOut">
              <a:rPr lang="es-AR" smtClean="0"/>
              <a:t>6/6/2024</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172979BA-43D9-4FC4-9176-92A1CB989B5B}" type="slidenum">
              <a:rPr lang="es-AR" smtClean="0"/>
              <a:t>‹Nº›</a:t>
            </a:fld>
            <a:endParaRPr lang="es-AR"/>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2849506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AA568-E204-419F-B740-49FC9A1EDA04}" type="datetimeFigureOut">
              <a:rPr lang="es-AR" smtClean="0"/>
              <a:t>6/6/2024</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172979BA-43D9-4FC4-9176-92A1CB989B5B}" type="slidenum">
              <a:rPr lang="es-AR" smtClean="0"/>
              <a:t>‹Nº›</a:t>
            </a:fld>
            <a:endParaRPr lang="es-AR"/>
          </a:p>
        </p:txBody>
      </p:sp>
    </p:spTree>
    <p:extLst>
      <p:ext uri="{BB962C8B-B14F-4D97-AF65-F5344CB8AC3E}">
        <p14:creationId xmlns:p14="http://schemas.microsoft.com/office/powerpoint/2010/main" val="3871682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760AA568-E204-419F-B740-49FC9A1EDA04}" type="datetimeFigureOut">
              <a:rPr lang="es-AR" smtClean="0"/>
              <a:t>6/6/2024</a:t>
            </a:fld>
            <a:endParaRPr lang="es-A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s-A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172979BA-43D9-4FC4-9176-92A1CB989B5B}" type="slidenum">
              <a:rPr lang="es-AR" smtClean="0"/>
              <a:t>‹Nº›</a:t>
            </a:fld>
            <a:endParaRPr lang="es-AR"/>
          </a:p>
        </p:txBody>
      </p:sp>
    </p:spTree>
    <p:extLst>
      <p:ext uri="{BB962C8B-B14F-4D97-AF65-F5344CB8AC3E}">
        <p14:creationId xmlns:p14="http://schemas.microsoft.com/office/powerpoint/2010/main" val="691609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60AA568-E204-419F-B740-49FC9A1EDA04}" type="datetimeFigureOut">
              <a:rPr lang="es-AR" smtClean="0"/>
              <a:t>6/6/2024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172979BA-43D9-4FC4-9176-92A1CB989B5B}" type="slidenum">
              <a:rPr lang="es-AR" smtClean="0"/>
              <a:t>‹Nº›</a:t>
            </a:fld>
            <a:endParaRPr lang="es-AR"/>
          </a:p>
        </p:txBody>
      </p:sp>
    </p:spTree>
    <p:extLst>
      <p:ext uri="{BB962C8B-B14F-4D97-AF65-F5344CB8AC3E}">
        <p14:creationId xmlns:p14="http://schemas.microsoft.com/office/powerpoint/2010/main" val="3283681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760AA568-E204-419F-B740-49FC9A1EDA04}" type="datetimeFigureOut">
              <a:rPr lang="es-AR" smtClean="0"/>
              <a:t>6/6/2024</a:t>
            </a:fld>
            <a:endParaRPr lang="es-A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s-A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172979BA-43D9-4FC4-9176-92A1CB989B5B}" type="slidenum">
              <a:rPr lang="es-AR" smtClean="0"/>
              <a:t>‹Nº›</a:t>
            </a:fld>
            <a:endParaRPr lang="es-A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281394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15337B-AA68-4D1E-714D-FA2C8D29BB3B}"/>
              </a:ext>
            </a:extLst>
          </p:cNvPr>
          <p:cNvSpPr>
            <a:spLocks noGrp="1"/>
          </p:cNvSpPr>
          <p:nvPr>
            <p:ph type="ctrTitle"/>
          </p:nvPr>
        </p:nvSpPr>
        <p:spPr>
          <a:xfrm>
            <a:off x="1452880" y="406400"/>
            <a:ext cx="9144000" cy="1193800"/>
          </a:xfrm>
        </p:spPr>
        <p:txBody>
          <a:bodyPr>
            <a:normAutofit/>
          </a:bodyPr>
          <a:lstStyle/>
          <a:p>
            <a:pPr algn="ctr"/>
            <a:r>
              <a:rPr lang="es-ES" sz="6000" b="1" dirty="0">
                <a:latin typeface="Agency FB" panose="020B0503020202020204" pitchFamily="34" charset="0"/>
              </a:rPr>
              <a:t>Endeudamiento Argentina</a:t>
            </a:r>
            <a:endParaRPr lang="es-AR" sz="6000" b="1" dirty="0">
              <a:latin typeface="Agency FB" panose="020B0503020202020204" pitchFamily="34" charset="0"/>
            </a:endParaRPr>
          </a:p>
        </p:txBody>
      </p:sp>
      <p:sp>
        <p:nvSpPr>
          <p:cNvPr id="3" name="Subtítulo 2">
            <a:extLst>
              <a:ext uri="{FF2B5EF4-FFF2-40B4-BE49-F238E27FC236}">
                <a16:creationId xmlns:a16="http://schemas.microsoft.com/office/drawing/2014/main" id="{BFA964C1-B660-21FB-7F15-92F363205CD7}"/>
              </a:ext>
            </a:extLst>
          </p:cNvPr>
          <p:cNvSpPr>
            <a:spLocks noGrp="1"/>
          </p:cNvSpPr>
          <p:nvPr>
            <p:ph type="subTitle" idx="1"/>
          </p:nvPr>
        </p:nvSpPr>
        <p:spPr>
          <a:xfrm>
            <a:off x="3799840" y="1645920"/>
            <a:ext cx="3738880" cy="955040"/>
          </a:xfrm>
        </p:spPr>
        <p:txBody>
          <a:bodyPr>
            <a:normAutofit/>
          </a:bodyPr>
          <a:lstStyle/>
          <a:p>
            <a:pPr algn="ctr"/>
            <a:r>
              <a:rPr lang="es-ES" sz="5400" dirty="0">
                <a:latin typeface="Agency FB" panose="020B0503020202020204" pitchFamily="34" charset="0"/>
              </a:rPr>
              <a:t>1999 - 2001</a:t>
            </a:r>
            <a:endParaRPr lang="es-AR" sz="5400" dirty="0">
              <a:latin typeface="Agency FB" panose="020B0503020202020204" pitchFamily="34" charset="0"/>
            </a:endParaRPr>
          </a:p>
        </p:txBody>
      </p:sp>
      <p:sp>
        <p:nvSpPr>
          <p:cNvPr id="4" name="CuadroTexto 3">
            <a:extLst>
              <a:ext uri="{FF2B5EF4-FFF2-40B4-BE49-F238E27FC236}">
                <a16:creationId xmlns:a16="http://schemas.microsoft.com/office/drawing/2014/main" id="{729C498E-1785-2381-9681-3BBC02D17CC6}"/>
              </a:ext>
            </a:extLst>
          </p:cNvPr>
          <p:cNvSpPr txBox="1"/>
          <p:nvPr/>
        </p:nvSpPr>
        <p:spPr>
          <a:xfrm>
            <a:off x="980440" y="3429000"/>
            <a:ext cx="10231120" cy="2308324"/>
          </a:xfrm>
          <a:prstGeom prst="rect">
            <a:avLst/>
          </a:prstGeom>
          <a:noFill/>
        </p:spPr>
        <p:txBody>
          <a:bodyPr wrap="square" rtlCol="0">
            <a:spAutoFit/>
          </a:bodyPr>
          <a:lstStyle/>
          <a:p>
            <a:r>
              <a:rPr lang="es-ES" sz="4800" dirty="0">
                <a:latin typeface="Agency FB" panose="020B0503020202020204" pitchFamily="34" charset="0"/>
              </a:rPr>
              <a:t>●Blindaje financiero</a:t>
            </a:r>
          </a:p>
          <a:p>
            <a:r>
              <a:rPr lang="es-ES" sz="4800" dirty="0">
                <a:latin typeface="Agency FB" panose="020B0503020202020204" pitchFamily="34" charset="0"/>
              </a:rPr>
              <a:t>●El Megacanje</a:t>
            </a:r>
          </a:p>
          <a:p>
            <a:r>
              <a:rPr lang="es-ES" sz="4800" dirty="0">
                <a:latin typeface="Agency FB" panose="020B0503020202020204" pitchFamily="34" charset="0"/>
              </a:rPr>
              <a:t>●El Corralito</a:t>
            </a:r>
            <a:endParaRPr lang="es-AR" sz="4800" dirty="0">
              <a:latin typeface="Agency FB" panose="020B0503020202020204" pitchFamily="34" charset="0"/>
            </a:endParaRPr>
          </a:p>
        </p:txBody>
      </p:sp>
    </p:spTree>
    <p:extLst>
      <p:ext uri="{BB962C8B-B14F-4D97-AF65-F5344CB8AC3E}">
        <p14:creationId xmlns:p14="http://schemas.microsoft.com/office/powerpoint/2010/main" val="3743937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1E2F98-E625-FA45-959F-6190B2D5FE3E}"/>
              </a:ext>
            </a:extLst>
          </p:cNvPr>
          <p:cNvSpPr>
            <a:spLocks noGrp="1"/>
          </p:cNvSpPr>
          <p:nvPr>
            <p:ph type="title"/>
          </p:nvPr>
        </p:nvSpPr>
        <p:spPr/>
        <p:txBody>
          <a:bodyPr>
            <a:normAutofit/>
          </a:bodyPr>
          <a:lstStyle/>
          <a:p>
            <a:pPr algn="ctr"/>
            <a:r>
              <a:rPr lang="es-ES" sz="6000" dirty="0">
                <a:latin typeface="Agency FB" panose="020B0503020202020204" pitchFamily="34" charset="0"/>
              </a:rPr>
              <a:t>¿Por que fracaso el blindaje? </a:t>
            </a:r>
            <a:endParaRPr lang="es-AR" sz="6000" dirty="0">
              <a:latin typeface="Agency FB" panose="020B0503020202020204" pitchFamily="34" charset="0"/>
            </a:endParaRPr>
          </a:p>
        </p:txBody>
      </p:sp>
      <p:sp>
        <p:nvSpPr>
          <p:cNvPr id="3" name="Marcador de contenido 2">
            <a:extLst>
              <a:ext uri="{FF2B5EF4-FFF2-40B4-BE49-F238E27FC236}">
                <a16:creationId xmlns:a16="http://schemas.microsoft.com/office/drawing/2014/main" id="{BFC66020-2CD4-820B-E9C3-504E38330F41}"/>
              </a:ext>
            </a:extLst>
          </p:cNvPr>
          <p:cNvSpPr>
            <a:spLocks noGrp="1"/>
          </p:cNvSpPr>
          <p:nvPr>
            <p:ph idx="1"/>
          </p:nvPr>
        </p:nvSpPr>
        <p:spPr>
          <a:xfrm>
            <a:off x="436880" y="1828800"/>
            <a:ext cx="11308080" cy="4937760"/>
          </a:xfrm>
        </p:spPr>
        <p:txBody>
          <a:bodyPr>
            <a:normAutofit/>
          </a:bodyPr>
          <a:lstStyle/>
          <a:p>
            <a:r>
              <a:rPr lang="es-ES" sz="2000" dirty="0">
                <a:latin typeface="+mj-lt"/>
              </a:rPr>
              <a:t>A principios de marzo de 2001 comenzó a circular el rumor de que </a:t>
            </a:r>
            <a:r>
              <a:rPr lang="es-ES" sz="2000" dirty="0">
                <a:solidFill>
                  <a:srgbClr val="FF0000"/>
                </a:solidFill>
                <a:latin typeface="+mj-lt"/>
              </a:rPr>
              <a:t>Argentina no lograría cumplir con las metas de gasto público y déficit fiscal </a:t>
            </a:r>
            <a:r>
              <a:rPr lang="es-ES" sz="2000" dirty="0">
                <a:latin typeface="+mj-lt"/>
              </a:rPr>
              <a:t>comprometidas con el FMI, con lo cual peligraban los futuros desembolsos.</a:t>
            </a:r>
          </a:p>
          <a:p>
            <a:r>
              <a:rPr lang="es-ES" sz="2000" dirty="0">
                <a:latin typeface="+mj-lt"/>
              </a:rPr>
              <a:t>Los rumores de Default se reiniciaron y con ellos la salida de depósitos: a lo largo del mes de marzo se produjo una </a:t>
            </a:r>
            <a:r>
              <a:rPr lang="es-ES" sz="2000" dirty="0">
                <a:solidFill>
                  <a:srgbClr val="FF0000"/>
                </a:solidFill>
                <a:latin typeface="+mj-lt"/>
              </a:rPr>
              <a:t>fuga de depósitos de 5.543 millones de pesos/dólares</a:t>
            </a:r>
            <a:r>
              <a:rPr lang="es-ES" sz="2000" dirty="0">
                <a:latin typeface="+mj-lt"/>
              </a:rPr>
              <a:t>.</a:t>
            </a:r>
          </a:p>
          <a:p>
            <a:r>
              <a:rPr lang="es-ES" sz="2000" dirty="0">
                <a:latin typeface="+mj-lt"/>
              </a:rPr>
              <a:t>Se produce la </a:t>
            </a:r>
            <a:r>
              <a:rPr lang="es-ES" sz="2000" dirty="0">
                <a:solidFill>
                  <a:srgbClr val="FF0000"/>
                </a:solidFill>
                <a:latin typeface="+mj-lt"/>
              </a:rPr>
              <a:t>renuncia del Ministro de Economía José Luis Machinea </a:t>
            </a:r>
            <a:r>
              <a:rPr lang="es-ES" sz="2000" dirty="0">
                <a:latin typeface="+mj-lt"/>
              </a:rPr>
              <a:t>y su reemplazo por Ricardo López Murphy.</a:t>
            </a:r>
          </a:p>
          <a:p>
            <a:r>
              <a:rPr lang="es-AR" sz="2000" dirty="0">
                <a:latin typeface="+mj-lt"/>
                <a:ea typeface="Calibri" panose="020F0502020204030204" pitchFamily="34" charset="0"/>
              </a:rPr>
              <a:t>Se anuncia un</a:t>
            </a:r>
            <a:r>
              <a:rPr lang="es-AR" sz="2000" dirty="0">
                <a:effectLst/>
                <a:latin typeface="+mj-lt"/>
                <a:ea typeface="Calibri" panose="020F0502020204030204" pitchFamily="34" charset="0"/>
              </a:rPr>
              <a:t> </a:t>
            </a:r>
            <a:r>
              <a:rPr lang="es-AR" sz="2000" dirty="0">
                <a:solidFill>
                  <a:srgbClr val="FF0000"/>
                </a:solidFill>
                <a:effectLst/>
                <a:latin typeface="+mj-lt"/>
                <a:ea typeface="Calibri" panose="020F0502020204030204" pitchFamily="34" charset="0"/>
              </a:rPr>
              <a:t>programa de ajuste fiscal</a:t>
            </a:r>
            <a:r>
              <a:rPr lang="es-AR" sz="2000" dirty="0">
                <a:effectLst/>
                <a:latin typeface="+mj-lt"/>
                <a:ea typeface="Calibri" panose="020F0502020204030204" pitchFamily="34" charset="0"/>
              </a:rPr>
              <a:t> para el resto del año por 2.000 millones de pesos que incluía recortes de fondos para áreas como salud o educación.</a:t>
            </a:r>
          </a:p>
          <a:p>
            <a:r>
              <a:rPr lang="es-AR" sz="2000" dirty="0">
                <a:latin typeface="+mj-lt"/>
              </a:rPr>
              <a:t>Esto produce una reacción del pueblo y la renuncia de varios ministros, incluyendo López Murphy que es reemplazado por </a:t>
            </a:r>
            <a:r>
              <a:rPr lang="es-AR" sz="2000" dirty="0">
                <a:solidFill>
                  <a:srgbClr val="FF0000"/>
                </a:solidFill>
                <a:latin typeface="+mj-lt"/>
              </a:rPr>
              <a:t>Domingo Cavallo</a:t>
            </a:r>
            <a:r>
              <a:rPr lang="es-AR" sz="2000" dirty="0">
                <a:latin typeface="+mj-lt"/>
              </a:rPr>
              <a:t>. </a:t>
            </a:r>
          </a:p>
          <a:p>
            <a:r>
              <a:rPr lang="es-AR" sz="2000" dirty="0">
                <a:latin typeface="+mj-lt"/>
              </a:rPr>
              <a:t>Cavallo logro </a:t>
            </a:r>
            <a:r>
              <a:rPr lang="es-AR" sz="2000" dirty="0">
                <a:solidFill>
                  <a:srgbClr val="FF0000"/>
                </a:solidFill>
                <a:latin typeface="+mj-lt"/>
              </a:rPr>
              <a:t>un nuevo acuerdo con el FMI</a:t>
            </a:r>
            <a:r>
              <a:rPr lang="es-AR" sz="2000" dirty="0">
                <a:latin typeface="+mj-lt"/>
              </a:rPr>
              <a:t>, sin embargo para julio era evidente que las provincias no conseguirían un nuevo financiamiento de los bancos y la nación perdió el acceso al mercado de bonos. </a:t>
            </a:r>
          </a:p>
        </p:txBody>
      </p:sp>
    </p:spTree>
    <p:extLst>
      <p:ext uri="{BB962C8B-B14F-4D97-AF65-F5344CB8AC3E}">
        <p14:creationId xmlns:p14="http://schemas.microsoft.com/office/powerpoint/2010/main" val="2480285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E85D050-707D-9E3D-E65B-E41902FF9C59}"/>
              </a:ext>
            </a:extLst>
          </p:cNvPr>
          <p:cNvSpPr>
            <a:spLocks noGrp="1"/>
          </p:cNvSpPr>
          <p:nvPr>
            <p:ph type="title"/>
          </p:nvPr>
        </p:nvSpPr>
        <p:spPr/>
        <p:txBody>
          <a:bodyPr>
            <a:normAutofit/>
          </a:bodyPr>
          <a:lstStyle/>
          <a:p>
            <a:pPr algn="ctr"/>
            <a:r>
              <a:rPr lang="es-ES" sz="5400" b="1" dirty="0">
                <a:latin typeface="Agency FB" panose="020B0503020202020204" pitchFamily="34" charset="0"/>
              </a:rPr>
              <a:t>EL MEGACANJE</a:t>
            </a:r>
            <a:endParaRPr lang="es-AR" sz="5400" b="1" dirty="0">
              <a:latin typeface="Agency FB" panose="020B0503020202020204" pitchFamily="34" charset="0"/>
            </a:endParaRPr>
          </a:p>
        </p:txBody>
      </p:sp>
      <p:sp>
        <p:nvSpPr>
          <p:cNvPr id="12" name="Marcador de contenido 11">
            <a:extLst>
              <a:ext uri="{FF2B5EF4-FFF2-40B4-BE49-F238E27FC236}">
                <a16:creationId xmlns:a16="http://schemas.microsoft.com/office/drawing/2014/main" id="{786E9B8D-65FA-27B7-68B2-F919EA4B268E}"/>
              </a:ext>
            </a:extLst>
          </p:cNvPr>
          <p:cNvSpPr>
            <a:spLocks noGrp="1"/>
          </p:cNvSpPr>
          <p:nvPr>
            <p:ph idx="1"/>
          </p:nvPr>
        </p:nvSpPr>
        <p:spPr>
          <a:xfrm>
            <a:off x="581192" y="1940560"/>
            <a:ext cx="11029615" cy="4744720"/>
          </a:xfrm>
        </p:spPr>
        <p:txBody>
          <a:bodyPr>
            <a:normAutofit/>
          </a:bodyPr>
          <a:lstStyle/>
          <a:p>
            <a:r>
              <a:rPr lang="es-ES" sz="2800" dirty="0"/>
              <a:t>El “megacanje” consistía en una restructuración de la deuda que tenia Argentina, postergando en 3 años los vencimientos de las deudas que vencían antes del 2010.</a:t>
            </a:r>
          </a:p>
          <a:p>
            <a:r>
              <a:rPr lang="es-ES" sz="2800" dirty="0"/>
              <a:t>A cambio los intereses de la deuda aumentaron un 7% anual.  </a:t>
            </a:r>
          </a:p>
          <a:p>
            <a:r>
              <a:rPr lang="es-ES" sz="2800" dirty="0"/>
              <a:t>Las tasas de interés efectivas fueron entre 14,5 y 16 por ciento anual y </a:t>
            </a:r>
            <a:r>
              <a:rPr lang="es-ES" sz="2800" dirty="0">
                <a:solidFill>
                  <a:srgbClr val="FF0000"/>
                </a:solidFill>
              </a:rPr>
              <a:t>la deuda creció en u$s2.255 millones</a:t>
            </a:r>
            <a:r>
              <a:rPr lang="es-ES" sz="2800" dirty="0"/>
              <a:t>.</a:t>
            </a:r>
          </a:p>
          <a:p>
            <a:r>
              <a:rPr lang="es-ES" sz="2800" dirty="0"/>
              <a:t>Para hacer este canje de títulos los bancos cobraban una comisión de 150 millones de dólares (Credit Suisse-First Boston y JPMorgan). </a:t>
            </a:r>
          </a:p>
          <a:p>
            <a:endParaRPr lang="es-ES" sz="2400" dirty="0"/>
          </a:p>
        </p:txBody>
      </p:sp>
      <p:sp>
        <p:nvSpPr>
          <p:cNvPr id="8" name="AutoShape 6">
            <a:extLst>
              <a:ext uri="{FF2B5EF4-FFF2-40B4-BE49-F238E27FC236}">
                <a16:creationId xmlns:a16="http://schemas.microsoft.com/office/drawing/2014/main" id="{6BF738C0-D12C-8D06-8299-9C7A1D7410D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9" name="AutoShape 8">
            <a:extLst>
              <a:ext uri="{FF2B5EF4-FFF2-40B4-BE49-F238E27FC236}">
                <a16:creationId xmlns:a16="http://schemas.microsoft.com/office/drawing/2014/main" id="{54C3C7CA-5169-D103-AED5-F54DDFCD4256}"/>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Tree>
    <p:extLst>
      <p:ext uri="{BB962C8B-B14F-4D97-AF65-F5344CB8AC3E}">
        <p14:creationId xmlns:p14="http://schemas.microsoft.com/office/powerpoint/2010/main" val="2418851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56AA55-DEE6-72FA-5B94-83583942C6F5}"/>
              </a:ext>
            </a:extLst>
          </p:cNvPr>
          <p:cNvSpPr>
            <a:spLocks noGrp="1"/>
          </p:cNvSpPr>
          <p:nvPr>
            <p:ph type="title"/>
          </p:nvPr>
        </p:nvSpPr>
        <p:spPr/>
        <p:txBody>
          <a:bodyPr>
            <a:normAutofit/>
          </a:bodyPr>
          <a:lstStyle/>
          <a:p>
            <a:pPr algn="ctr"/>
            <a:r>
              <a:rPr lang="es-ES" sz="6000" dirty="0">
                <a:latin typeface="Agency FB" panose="020B0503020202020204" pitchFamily="34" charset="0"/>
              </a:rPr>
              <a:t>Consecuencias del megacanje</a:t>
            </a:r>
            <a:endParaRPr lang="es-AR" sz="6000" dirty="0">
              <a:latin typeface="Agency FB" panose="020B0503020202020204" pitchFamily="34" charset="0"/>
            </a:endParaRPr>
          </a:p>
        </p:txBody>
      </p:sp>
      <p:sp>
        <p:nvSpPr>
          <p:cNvPr id="3" name="Marcador de contenido 2">
            <a:extLst>
              <a:ext uri="{FF2B5EF4-FFF2-40B4-BE49-F238E27FC236}">
                <a16:creationId xmlns:a16="http://schemas.microsoft.com/office/drawing/2014/main" id="{58A1D583-53BF-D64A-3D67-A1058FB06546}"/>
              </a:ext>
            </a:extLst>
          </p:cNvPr>
          <p:cNvSpPr>
            <a:spLocks noGrp="1"/>
          </p:cNvSpPr>
          <p:nvPr>
            <p:ph idx="1"/>
          </p:nvPr>
        </p:nvSpPr>
        <p:spPr>
          <a:xfrm>
            <a:off x="581192" y="2180496"/>
            <a:ext cx="11029615" cy="4484464"/>
          </a:xfrm>
        </p:spPr>
        <p:txBody>
          <a:bodyPr>
            <a:normAutofit/>
          </a:bodyPr>
          <a:lstStyle/>
          <a:p>
            <a:r>
              <a:rPr lang="es-ES" sz="2400" dirty="0"/>
              <a:t>En principio tuvo éxito ya que logro revertir la salida de depósitos bancarios e incluso permitieron una significativa recuperación fiscal durante los meses de abril, mayo y junio.</a:t>
            </a:r>
          </a:p>
          <a:p>
            <a:r>
              <a:rPr lang="es-ES" sz="2400" dirty="0"/>
              <a:t>Cavallo lanza el programa “déficit cero” que consistía en que </a:t>
            </a:r>
            <a:r>
              <a:rPr lang="es-ES" sz="2400" dirty="0">
                <a:solidFill>
                  <a:srgbClr val="FF0000"/>
                </a:solidFill>
              </a:rPr>
              <a:t>el gasto publico no podía superar la recaudación.</a:t>
            </a:r>
            <a:r>
              <a:rPr lang="es-ES" sz="2400" dirty="0"/>
              <a:t> Si lo hacia, se haría reducciones a salarios y jubilaciones. </a:t>
            </a:r>
          </a:p>
          <a:p>
            <a:r>
              <a:rPr lang="es-ES" sz="2400" dirty="0"/>
              <a:t>Esto llevo a una reducción de salarios y jubilaciones en un 13%, provocando mas descontento social. </a:t>
            </a:r>
          </a:p>
          <a:p>
            <a:r>
              <a:rPr lang="es-ES" sz="2400" dirty="0"/>
              <a:t>El Megacanje aumentó el monto de la deuda en </a:t>
            </a:r>
            <a:r>
              <a:rPr lang="es-ES" sz="2400" dirty="0">
                <a:solidFill>
                  <a:srgbClr val="FF0000"/>
                </a:solidFill>
              </a:rPr>
              <a:t>53mil millones </a:t>
            </a:r>
            <a:r>
              <a:rPr lang="es-ES" sz="2400" dirty="0"/>
              <a:t>de dólares sumando capital e intereses.</a:t>
            </a:r>
          </a:p>
          <a:p>
            <a:r>
              <a:rPr lang="es-ES" sz="2400" dirty="0"/>
              <a:t>Tanto Cavallo como De la Rúa fueron </a:t>
            </a:r>
            <a:r>
              <a:rPr lang="es-ES" sz="2400" dirty="0">
                <a:solidFill>
                  <a:srgbClr val="FF0000"/>
                </a:solidFill>
              </a:rPr>
              <a:t>procesados</a:t>
            </a:r>
            <a:r>
              <a:rPr lang="es-ES" sz="2400" dirty="0"/>
              <a:t> en el futuro por el megacanje.</a:t>
            </a:r>
          </a:p>
        </p:txBody>
      </p:sp>
    </p:spTree>
    <p:extLst>
      <p:ext uri="{BB962C8B-B14F-4D97-AF65-F5344CB8AC3E}">
        <p14:creationId xmlns:p14="http://schemas.microsoft.com/office/powerpoint/2010/main" val="2800561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712D98-0380-37B2-840A-0128DDFF338D}"/>
              </a:ext>
            </a:extLst>
          </p:cNvPr>
          <p:cNvSpPr>
            <a:spLocks noGrp="1"/>
          </p:cNvSpPr>
          <p:nvPr>
            <p:ph type="title"/>
          </p:nvPr>
        </p:nvSpPr>
        <p:spPr/>
        <p:txBody>
          <a:bodyPr>
            <a:normAutofit/>
          </a:bodyPr>
          <a:lstStyle/>
          <a:p>
            <a:pPr algn="ctr"/>
            <a:r>
              <a:rPr lang="es-ES" sz="5400" dirty="0">
                <a:latin typeface="Agency FB" panose="020B0503020202020204" pitchFamily="34" charset="0"/>
              </a:rPr>
              <a:t>Consecuencias del blindaje y el megacanje</a:t>
            </a:r>
            <a:endParaRPr lang="es-AR" sz="5400" dirty="0">
              <a:latin typeface="Agency FB" panose="020B0503020202020204" pitchFamily="34" charset="0"/>
            </a:endParaRPr>
          </a:p>
        </p:txBody>
      </p:sp>
      <p:sp>
        <p:nvSpPr>
          <p:cNvPr id="3" name="Marcador de contenido 2">
            <a:extLst>
              <a:ext uri="{FF2B5EF4-FFF2-40B4-BE49-F238E27FC236}">
                <a16:creationId xmlns:a16="http://schemas.microsoft.com/office/drawing/2014/main" id="{43A67677-18D6-7731-A40C-29A1C216A2D1}"/>
              </a:ext>
            </a:extLst>
          </p:cNvPr>
          <p:cNvSpPr>
            <a:spLocks noGrp="1"/>
          </p:cNvSpPr>
          <p:nvPr>
            <p:ph idx="1"/>
          </p:nvPr>
        </p:nvSpPr>
        <p:spPr>
          <a:xfrm>
            <a:off x="581193" y="2180496"/>
            <a:ext cx="4194008" cy="4464144"/>
          </a:xfrm>
        </p:spPr>
        <p:txBody>
          <a:bodyPr>
            <a:normAutofit/>
          </a:bodyPr>
          <a:lstStyle/>
          <a:p>
            <a:r>
              <a:rPr lang="es-ES" sz="2400" dirty="0"/>
              <a:t>Con posterioridad al blindaje y el megacanje a deuda publica total pasaría de los </a:t>
            </a:r>
            <a:r>
              <a:rPr lang="es-ES" sz="2400" dirty="0">
                <a:solidFill>
                  <a:srgbClr val="FF0000"/>
                </a:solidFill>
              </a:rPr>
              <a:t>124.400 millones de dólares a los 126.600 millones de dólares</a:t>
            </a:r>
            <a:r>
              <a:rPr lang="es-ES" sz="2400" dirty="0"/>
              <a:t>. </a:t>
            </a:r>
          </a:p>
          <a:p>
            <a:r>
              <a:rPr lang="es-ES" sz="2400" dirty="0"/>
              <a:t>Por su parte, los intereses de la deuda treparían de 82.300 millones de dólares hasta los 120.700 millones de dólares. </a:t>
            </a:r>
          </a:p>
        </p:txBody>
      </p:sp>
      <p:pic>
        <p:nvPicPr>
          <p:cNvPr id="5" name="Imagen 4">
            <a:extLst>
              <a:ext uri="{FF2B5EF4-FFF2-40B4-BE49-F238E27FC236}">
                <a16:creationId xmlns:a16="http://schemas.microsoft.com/office/drawing/2014/main" id="{E39F88AF-6419-B74D-AB9F-4B0E0B8173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4960" y="1920240"/>
            <a:ext cx="6604000" cy="4911729"/>
          </a:xfrm>
          <a:prstGeom prst="rect">
            <a:avLst/>
          </a:prstGeom>
        </p:spPr>
      </p:pic>
    </p:spTree>
    <p:extLst>
      <p:ext uri="{BB962C8B-B14F-4D97-AF65-F5344CB8AC3E}">
        <p14:creationId xmlns:p14="http://schemas.microsoft.com/office/powerpoint/2010/main" val="3772975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92B7BA-E565-034A-7430-EE8A839F530C}"/>
              </a:ext>
            </a:extLst>
          </p:cNvPr>
          <p:cNvSpPr>
            <a:spLocks noGrp="1"/>
          </p:cNvSpPr>
          <p:nvPr>
            <p:ph type="title"/>
          </p:nvPr>
        </p:nvSpPr>
        <p:spPr/>
        <p:txBody>
          <a:bodyPr>
            <a:normAutofit/>
          </a:bodyPr>
          <a:lstStyle/>
          <a:p>
            <a:pPr algn="ctr"/>
            <a:r>
              <a:rPr lang="es-ES" sz="5400" b="1" dirty="0">
                <a:latin typeface="Agency FB" panose="020B0503020202020204" pitchFamily="34" charset="0"/>
              </a:rPr>
              <a:t>El “corralito” (2001)</a:t>
            </a:r>
            <a:endParaRPr lang="es-AR" sz="5400" b="1" dirty="0">
              <a:latin typeface="Agency FB" panose="020B0503020202020204" pitchFamily="34" charset="0"/>
            </a:endParaRPr>
          </a:p>
        </p:txBody>
      </p:sp>
      <p:sp>
        <p:nvSpPr>
          <p:cNvPr id="3" name="Marcador de contenido 2">
            <a:extLst>
              <a:ext uri="{FF2B5EF4-FFF2-40B4-BE49-F238E27FC236}">
                <a16:creationId xmlns:a16="http://schemas.microsoft.com/office/drawing/2014/main" id="{D083D17E-3919-2E65-F18B-55C701968A20}"/>
              </a:ext>
            </a:extLst>
          </p:cNvPr>
          <p:cNvSpPr>
            <a:spLocks noGrp="1"/>
          </p:cNvSpPr>
          <p:nvPr>
            <p:ph idx="1"/>
          </p:nvPr>
        </p:nvSpPr>
        <p:spPr>
          <a:xfrm>
            <a:off x="581192" y="2180496"/>
            <a:ext cx="11029615" cy="4453984"/>
          </a:xfrm>
        </p:spPr>
        <p:txBody>
          <a:bodyPr>
            <a:normAutofit lnSpcReduction="10000"/>
          </a:bodyPr>
          <a:lstStyle/>
          <a:p>
            <a:r>
              <a:rPr lang="es-ES" sz="2400" dirty="0"/>
              <a:t>Debido a la creciente fuga de capitales y el descalabro económico el FMI decidió </a:t>
            </a:r>
            <a:r>
              <a:rPr lang="es-ES" sz="2400" dirty="0">
                <a:solidFill>
                  <a:srgbClr val="FF0000"/>
                </a:solidFill>
              </a:rPr>
              <a:t>suspender los desembolsos restantes a Argentina</a:t>
            </a:r>
            <a:r>
              <a:rPr lang="es-ES" sz="2400" dirty="0"/>
              <a:t>. </a:t>
            </a:r>
          </a:p>
          <a:p>
            <a:r>
              <a:rPr lang="es-ES" sz="2400" dirty="0"/>
              <a:t>Fue por esta razón que De la Rúa emitió un decreto para intentar frenar la sangría de dólares: el llamado corralito. </a:t>
            </a:r>
          </a:p>
          <a:p>
            <a:r>
              <a:rPr lang="es-ES" sz="2400" dirty="0"/>
              <a:t>A los argentinos se les permitió sacar un </a:t>
            </a:r>
            <a:r>
              <a:rPr lang="es-ES" sz="2400" dirty="0">
                <a:solidFill>
                  <a:srgbClr val="FF0000"/>
                </a:solidFill>
              </a:rPr>
              <a:t>máximo de 250 pesos o dólares </a:t>
            </a:r>
            <a:r>
              <a:rPr lang="es-ES" sz="2400" dirty="0"/>
              <a:t>en efectivo a la semana de sus cuentas.</a:t>
            </a:r>
          </a:p>
          <a:p>
            <a:r>
              <a:rPr lang="es-ES" sz="2400" dirty="0"/>
              <a:t>La cifra no cubría el ingreso mayoritario de la población en ese momento.</a:t>
            </a:r>
          </a:p>
          <a:p>
            <a:r>
              <a:rPr lang="es-ES" sz="2400" dirty="0"/>
              <a:t>También se prohibieron las transferencias de dinero al exterior.</a:t>
            </a:r>
          </a:p>
          <a:p>
            <a:r>
              <a:rPr lang="es-ES" sz="2400" dirty="0"/>
              <a:t>Aunque las transferencias electrónicas estaban permitidas, en ese momento solo el 1% de las transacciones se realizaban a través de tarjetas de débito o crédito.</a:t>
            </a:r>
          </a:p>
          <a:p>
            <a:endParaRPr lang="es-AR" dirty="0"/>
          </a:p>
        </p:txBody>
      </p:sp>
    </p:spTree>
    <p:extLst>
      <p:ext uri="{BB962C8B-B14F-4D97-AF65-F5344CB8AC3E}">
        <p14:creationId xmlns:p14="http://schemas.microsoft.com/office/powerpoint/2010/main" val="890491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39C80C-9041-FF99-478C-3058CC0D1FA7}"/>
              </a:ext>
            </a:extLst>
          </p:cNvPr>
          <p:cNvSpPr>
            <a:spLocks noGrp="1"/>
          </p:cNvSpPr>
          <p:nvPr>
            <p:ph type="title"/>
          </p:nvPr>
        </p:nvSpPr>
        <p:spPr/>
        <p:txBody>
          <a:bodyPr>
            <a:normAutofit/>
          </a:bodyPr>
          <a:lstStyle/>
          <a:p>
            <a:pPr algn="ctr"/>
            <a:r>
              <a:rPr lang="es-ES" sz="6000" dirty="0">
                <a:latin typeface="Agency FB" panose="020B0503020202020204" pitchFamily="34" charset="0"/>
              </a:rPr>
              <a:t>Consecuencias del corralito</a:t>
            </a:r>
            <a:endParaRPr lang="es-AR" sz="6000" dirty="0">
              <a:latin typeface="Agency FB" panose="020B0503020202020204" pitchFamily="34" charset="0"/>
            </a:endParaRPr>
          </a:p>
        </p:txBody>
      </p:sp>
      <p:sp>
        <p:nvSpPr>
          <p:cNvPr id="3" name="Marcador de contenido 2">
            <a:extLst>
              <a:ext uri="{FF2B5EF4-FFF2-40B4-BE49-F238E27FC236}">
                <a16:creationId xmlns:a16="http://schemas.microsoft.com/office/drawing/2014/main" id="{D5CB9F1C-5588-EF55-D25A-833FE9762246}"/>
              </a:ext>
            </a:extLst>
          </p:cNvPr>
          <p:cNvSpPr>
            <a:spLocks noGrp="1"/>
          </p:cNvSpPr>
          <p:nvPr>
            <p:ph idx="1"/>
          </p:nvPr>
        </p:nvSpPr>
        <p:spPr>
          <a:xfrm>
            <a:off x="213361" y="1940560"/>
            <a:ext cx="5882640" cy="4815840"/>
          </a:xfrm>
        </p:spPr>
        <p:txBody>
          <a:bodyPr>
            <a:normAutofit fontScale="92500"/>
          </a:bodyPr>
          <a:lstStyle/>
          <a:p>
            <a:r>
              <a:rPr lang="es-ES" sz="2400" dirty="0"/>
              <a:t>Comenzaron a producirse estallidos sociales y saqueos. Cientos de personas se agolparon en las puertas de los bancos, golpeando sus cacerolas y reclamando que les devolvieran su dinero.</a:t>
            </a:r>
          </a:p>
          <a:p>
            <a:r>
              <a:rPr lang="es-ES" sz="2400" dirty="0"/>
              <a:t>El 19 de diciembre De la Rúa anunció por televisión el </a:t>
            </a:r>
            <a:r>
              <a:rPr lang="es-ES" sz="2400" dirty="0">
                <a:solidFill>
                  <a:srgbClr val="FF0000"/>
                </a:solidFill>
              </a:rPr>
              <a:t>estado de sitio</a:t>
            </a:r>
            <a:r>
              <a:rPr lang="es-ES" sz="2400" dirty="0"/>
              <a:t>.</a:t>
            </a:r>
          </a:p>
          <a:p>
            <a:r>
              <a:rPr lang="es-ES" sz="2400" dirty="0"/>
              <a:t>Miles de personas fueron hasta la Casa Rosada al grito de "¡Que se vayan todos!".</a:t>
            </a:r>
          </a:p>
          <a:p>
            <a:r>
              <a:rPr lang="es-ES" sz="2400" dirty="0"/>
              <a:t>Las fuerzas de seguridad respondieron con violencia. Entre el 19 y el 20 de diciembre murieron 39 personas en las manifestaciones.</a:t>
            </a:r>
            <a:endParaRPr lang="es-AR" sz="2400" dirty="0"/>
          </a:p>
        </p:txBody>
      </p:sp>
      <p:pic>
        <p:nvPicPr>
          <p:cNvPr id="2050" name="Picture 2" descr="Economía Argentina: La crisis del corralito argentino contada por cuatro  expresidentes de 2001 | Vídeos | EL PAÍS">
            <a:extLst>
              <a:ext uri="{FF2B5EF4-FFF2-40B4-BE49-F238E27FC236}">
                <a16:creationId xmlns:a16="http://schemas.microsoft.com/office/drawing/2014/main" id="{9E80E4CF-DD89-7A15-6961-522C3F4D30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7600" y="2699338"/>
            <a:ext cx="5882640" cy="3538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0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389878-ADCD-5D32-0EED-2A2A493E8DEA}"/>
              </a:ext>
            </a:extLst>
          </p:cNvPr>
          <p:cNvSpPr>
            <a:spLocks noGrp="1"/>
          </p:cNvSpPr>
          <p:nvPr>
            <p:ph type="title"/>
          </p:nvPr>
        </p:nvSpPr>
        <p:spPr/>
        <p:txBody>
          <a:bodyPr>
            <a:normAutofit/>
          </a:bodyPr>
          <a:lstStyle/>
          <a:p>
            <a:pPr algn="ctr"/>
            <a:r>
              <a:rPr lang="es-ES" sz="6000" dirty="0">
                <a:latin typeface="Agency FB" panose="020B0503020202020204" pitchFamily="34" charset="0"/>
              </a:rPr>
              <a:t>De la rúa abandona su cargo</a:t>
            </a:r>
            <a:endParaRPr lang="es-AR" sz="6000" dirty="0">
              <a:latin typeface="Agency FB" panose="020B0503020202020204" pitchFamily="34" charset="0"/>
            </a:endParaRPr>
          </a:p>
        </p:txBody>
      </p:sp>
      <p:sp>
        <p:nvSpPr>
          <p:cNvPr id="3" name="Marcador de contenido 2">
            <a:extLst>
              <a:ext uri="{FF2B5EF4-FFF2-40B4-BE49-F238E27FC236}">
                <a16:creationId xmlns:a16="http://schemas.microsoft.com/office/drawing/2014/main" id="{2AA98F1B-CB9A-4AEB-13F8-50A87D1FA7DF}"/>
              </a:ext>
            </a:extLst>
          </p:cNvPr>
          <p:cNvSpPr>
            <a:spLocks noGrp="1"/>
          </p:cNvSpPr>
          <p:nvPr>
            <p:ph idx="1"/>
          </p:nvPr>
        </p:nvSpPr>
        <p:spPr>
          <a:xfrm>
            <a:off x="304800" y="2180496"/>
            <a:ext cx="5791201" cy="4423504"/>
          </a:xfrm>
        </p:spPr>
        <p:txBody>
          <a:bodyPr>
            <a:normAutofit lnSpcReduction="10000"/>
          </a:bodyPr>
          <a:lstStyle/>
          <a:p>
            <a:r>
              <a:rPr lang="es-ES" sz="2400" dirty="0"/>
              <a:t>El 20 de diciembre del 2001 De la Rúa renuncia a su cargo en medio de violencia callejera y represión policial. </a:t>
            </a:r>
          </a:p>
          <a:p>
            <a:r>
              <a:rPr lang="es-ES" sz="2400" dirty="0"/>
              <a:t>Fue reemplazado por </a:t>
            </a:r>
            <a:r>
              <a:rPr lang="es-ES" sz="2400" dirty="0">
                <a:solidFill>
                  <a:srgbClr val="FF0000"/>
                </a:solidFill>
              </a:rPr>
              <a:t>Adolfo Rodríguez Saá </a:t>
            </a:r>
            <a:r>
              <a:rPr lang="es-ES" sz="2400" dirty="0"/>
              <a:t>durante 90 días. </a:t>
            </a:r>
          </a:p>
          <a:p>
            <a:r>
              <a:rPr lang="es-ES" sz="2400" dirty="0"/>
              <a:t>Un día despues Argentina debía afrontar dos vencimientos de deuda: uno de </a:t>
            </a:r>
            <a:r>
              <a:rPr lang="es-ES" sz="2400" dirty="0">
                <a:solidFill>
                  <a:srgbClr val="FF0000"/>
                </a:solidFill>
              </a:rPr>
              <a:t>US$ 13 millones </a:t>
            </a:r>
            <a:r>
              <a:rPr lang="es-ES" sz="2400" dirty="0"/>
              <a:t>con el FMI y otro por </a:t>
            </a:r>
            <a:r>
              <a:rPr lang="es-ES" sz="2400" dirty="0">
                <a:solidFill>
                  <a:srgbClr val="FF0000"/>
                </a:solidFill>
              </a:rPr>
              <a:t>US$ 4,3 millones </a:t>
            </a:r>
            <a:r>
              <a:rPr lang="es-ES" sz="2400" dirty="0"/>
              <a:t>en Eurobonos. Además, el 28 debía afrontar </a:t>
            </a:r>
            <a:r>
              <a:rPr lang="es-ES" sz="2400" dirty="0">
                <a:solidFill>
                  <a:srgbClr val="FF0000"/>
                </a:solidFill>
              </a:rPr>
              <a:t>US$ 504,2 millones</a:t>
            </a:r>
            <a:r>
              <a:rPr lang="es-ES" sz="2400" dirty="0"/>
              <a:t>, en concepto de Letes y en enero de 2002 vencimiento por </a:t>
            </a:r>
            <a:r>
              <a:rPr lang="es-ES" sz="2400" dirty="0">
                <a:solidFill>
                  <a:srgbClr val="FF0000"/>
                </a:solidFill>
              </a:rPr>
              <a:t>US$ 553 millones. </a:t>
            </a:r>
          </a:p>
        </p:txBody>
      </p:sp>
      <p:pic>
        <p:nvPicPr>
          <p:cNvPr id="3074" name="Picture 2" descr="El día que De la Rúa renunció y dejó la Casa Rosada en helicóptero">
            <a:extLst>
              <a:ext uri="{FF2B5EF4-FFF2-40B4-BE49-F238E27FC236}">
                <a16:creationId xmlns:a16="http://schemas.microsoft.com/office/drawing/2014/main" id="{B4FC82A2-D132-9BB9-0A08-11CFBF0AB4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5880" y="2746804"/>
            <a:ext cx="5481320" cy="3290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787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D64C6E-86B6-2760-68A3-12437622D99D}"/>
              </a:ext>
            </a:extLst>
          </p:cNvPr>
          <p:cNvSpPr>
            <a:spLocks noGrp="1"/>
          </p:cNvSpPr>
          <p:nvPr>
            <p:ph type="title"/>
          </p:nvPr>
        </p:nvSpPr>
        <p:spPr/>
        <p:txBody>
          <a:bodyPr>
            <a:normAutofit/>
          </a:bodyPr>
          <a:lstStyle/>
          <a:p>
            <a:pPr algn="ctr"/>
            <a:r>
              <a:rPr lang="es-ES" sz="5400" b="1" dirty="0">
                <a:latin typeface="Agency FB" panose="020B0503020202020204" pitchFamily="34" charset="0"/>
              </a:rPr>
              <a:t>Declaración del default </a:t>
            </a:r>
            <a:endParaRPr lang="es-AR" sz="5400" b="1" dirty="0">
              <a:latin typeface="Agency FB" panose="020B0503020202020204" pitchFamily="34" charset="0"/>
            </a:endParaRPr>
          </a:p>
        </p:txBody>
      </p:sp>
      <p:sp>
        <p:nvSpPr>
          <p:cNvPr id="3" name="Marcador de contenido 2">
            <a:extLst>
              <a:ext uri="{FF2B5EF4-FFF2-40B4-BE49-F238E27FC236}">
                <a16:creationId xmlns:a16="http://schemas.microsoft.com/office/drawing/2014/main" id="{69E657C9-BE8C-B6BB-BE50-4FA1BA835655}"/>
              </a:ext>
            </a:extLst>
          </p:cNvPr>
          <p:cNvSpPr>
            <a:spLocks noGrp="1"/>
          </p:cNvSpPr>
          <p:nvPr>
            <p:ph idx="1"/>
          </p:nvPr>
        </p:nvSpPr>
        <p:spPr/>
        <p:txBody>
          <a:bodyPr>
            <a:normAutofit/>
          </a:bodyPr>
          <a:lstStyle/>
          <a:p>
            <a:r>
              <a:rPr lang="es-ES" sz="2800" dirty="0"/>
              <a:t>La deuda externa a estas alturas era impagable, así que Rodríguez Saá declara el default.</a:t>
            </a:r>
          </a:p>
          <a:p>
            <a:r>
              <a:rPr lang="es-ES" sz="2800" dirty="0"/>
              <a:t>Se suspendieron los pagos de la deuda publica argentina, que por ese entonces ya alcanzaba los </a:t>
            </a:r>
            <a:r>
              <a:rPr lang="es-ES" sz="2800" dirty="0">
                <a:solidFill>
                  <a:srgbClr val="FF0000"/>
                </a:solidFill>
              </a:rPr>
              <a:t>U$S 144.453 millones.</a:t>
            </a:r>
          </a:p>
          <a:p>
            <a:r>
              <a:rPr lang="es-ES" sz="2800" dirty="0"/>
              <a:t>La medida afectó inicialmente a U$S 61.803 millones en bonos y títulos públicos bajo legislación extranjera, y a otros U$S 8.030 millones de otras obligaciones.</a:t>
            </a:r>
            <a:endParaRPr lang="es-AR" sz="2800" dirty="0"/>
          </a:p>
        </p:txBody>
      </p:sp>
    </p:spTree>
    <p:extLst>
      <p:ext uri="{BB962C8B-B14F-4D97-AF65-F5344CB8AC3E}">
        <p14:creationId xmlns:p14="http://schemas.microsoft.com/office/powerpoint/2010/main" val="2858718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E9C8E2-E20A-EE4C-1AE1-8ACCCB5E60B6}"/>
              </a:ext>
            </a:extLst>
          </p:cNvPr>
          <p:cNvSpPr>
            <a:spLocks noGrp="1"/>
          </p:cNvSpPr>
          <p:nvPr>
            <p:ph type="title"/>
          </p:nvPr>
        </p:nvSpPr>
        <p:spPr/>
        <p:txBody>
          <a:bodyPr>
            <a:normAutofit/>
          </a:bodyPr>
          <a:lstStyle/>
          <a:p>
            <a:pPr algn="ctr"/>
            <a:r>
              <a:rPr lang="es-ES" sz="5400" b="1" dirty="0">
                <a:latin typeface="Agency FB" panose="020B0503020202020204" pitchFamily="34" charset="0"/>
              </a:rPr>
              <a:t>Contexto histórico</a:t>
            </a:r>
            <a:endParaRPr lang="es-AR" sz="5400" b="1" dirty="0">
              <a:latin typeface="Agency FB" panose="020B0503020202020204" pitchFamily="34" charset="0"/>
            </a:endParaRPr>
          </a:p>
        </p:txBody>
      </p:sp>
      <p:sp>
        <p:nvSpPr>
          <p:cNvPr id="3" name="Marcador de contenido 2">
            <a:extLst>
              <a:ext uri="{FF2B5EF4-FFF2-40B4-BE49-F238E27FC236}">
                <a16:creationId xmlns:a16="http://schemas.microsoft.com/office/drawing/2014/main" id="{940543F3-E864-CAAF-C8E9-6ED16E903DAC}"/>
              </a:ext>
            </a:extLst>
          </p:cNvPr>
          <p:cNvSpPr>
            <a:spLocks noGrp="1"/>
          </p:cNvSpPr>
          <p:nvPr>
            <p:ph idx="1"/>
          </p:nvPr>
        </p:nvSpPr>
        <p:spPr>
          <a:xfrm>
            <a:off x="182880" y="1838960"/>
            <a:ext cx="7457439" cy="5019040"/>
          </a:xfrm>
        </p:spPr>
        <p:txBody>
          <a:bodyPr>
            <a:normAutofit fontScale="77500" lnSpcReduction="20000"/>
          </a:bodyPr>
          <a:lstStyle/>
          <a:p>
            <a:pPr marL="0" indent="0" algn="ctr">
              <a:buNone/>
            </a:pPr>
            <a:r>
              <a:rPr lang="es-ES" sz="3600" b="1" u="sng" dirty="0"/>
              <a:t>La otra cara de la convertibilidad.</a:t>
            </a:r>
          </a:p>
          <a:p>
            <a:pPr marL="0" indent="0">
              <a:buNone/>
            </a:pPr>
            <a:r>
              <a:rPr lang="es-ES" sz="3600" dirty="0"/>
              <a:t>Para sostener la convertibilidad se </a:t>
            </a:r>
            <a:r>
              <a:rPr lang="es-ES" sz="3600" dirty="0">
                <a:solidFill>
                  <a:srgbClr val="FF0000"/>
                </a:solidFill>
              </a:rPr>
              <a:t>necesitaba que hubiese un superávit </a:t>
            </a:r>
            <a:r>
              <a:rPr lang="es-ES" sz="3600" dirty="0"/>
              <a:t>o al menos un equilibrio de cuentas; mientras existiera eso el sistema se autosustentaría. Esto se logro en su momento principalmente gracias a las </a:t>
            </a:r>
            <a:r>
              <a:rPr lang="es-ES" sz="3600" dirty="0">
                <a:solidFill>
                  <a:srgbClr val="FF0000"/>
                </a:solidFill>
              </a:rPr>
              <a:t>privatizaciones</a:t>
            </a:r>
            <a:r>
              <a:rPr lang="es-ES" sz="3600" dirty="0"/>
              <a:t>. </a:t>
            </a:r>
          </a:p>
          <a:p>
            <a:pPr marL="0" indent="0">
              <a:buNone/>
            </a:pPr>
            <a:r>
              <a:rPr lang="es-ES" sz="3600" dirty="0"/>
              <a:t>El “efecto tequila” en 1994 llevo a que los inversores comenzaran a desconfiar en el sistema argentino. Comenzaron a aumentar las tasas de interés.</a:t>
            </a:r>
          </a:p>
          <a:p>
            <a:pPr marL="0" indent="0">
              <a:buNone/>
            </a:pPr>
            <a:r>
              <a:rPr lang="es-ES" sz="3600" dirty="0"/>
              <a:t>En 1995 hubo una caída en el consumo y el desempleo supero el 17%. </a:t>
            </a:r>
          </a:p>
          <a:p>
            <a:pPr marL="0" indent="0">
              <a:buNone/>
            </a:pPr>
            <a:endParaRPr lang="es-AR" dirty="0"/>
          </a:p>
        </p:txBody>
      </p:sp>
      <p:pic>
        <p:nvPicPr>
          <p:cNvPr id="1026" name="Picture 2" descr="Carlos Menem - Wikipedia, la enciclopedia libre">
            <a:extLst>
              <a:ext uri="{FF2B5EF4-FFF2-40B4-BE49-F238E27FC236}">
                <a16:creationId xmlns:a16="http://schemas.microsoft.com/office/drawing/2014/main" id="{C066385E-2343-F047-DAA5-7D8D048BB9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3840" y="1971040"/>
            <a:ext cx="3260725" cy="449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350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64CC5C-8648-E515-F36C-712784BD246B}"/>
              </a:ext>
            </a:extLst>
          </p:cNvPr>
          <p:cNvSpPr>
            <a:spLocks noGrp="1"/>
          </p:cNvSpPr>
          <p:nvPr>
            <p:ph type="title"/>
          </p:nvPr>
        </p:nvSpPr>
        <p:spPr/>
        <p:txBody>
          <a:bodyPr>
            <a:normAutofit/>
          </a:bodyPr>
          <a:lstStyle/>
          <a:p>
            <a:pPr algn="ctr"/>
            <a:r>
              <a:rPr lang="es-ES" sz="4000" b="1" dirty="0">
                <a:latin typeface="Agency FB" panose="020B0503020202020204" pitchFamily="34" charset="0"/>
              </a:rPr>
              <a:t>Medidas para mantener la convertibilidad</a:t>
            </a:r>
            <a:endParaRPr lang="es-AR" sz="4000" b="1" dirty="0">
              <a:latin typeface="Agency FB" panose="020B0503020202020204" pitchFamily="34" charset="0"/>
            </a:endParaRPr>
          </a:p>
        </p:txBody>
      </p:sp>
      <p:sp>
        <p:nvSpPr>
          <p:cNvPr id="3" name="Marcador de contenido 2">
            <a:extLst>
              <a:ext uri="{FF2B5EF4-FFF2-40B4-BE49-F238E27FC236}">
                <a16:creationId xmlns:a16="http://schemas.microsoft.com/office/drawing/2014/main" id="{85079680-0F97-9C1D-CD88-507D494F3D34}"/>
              </a:ext>
            </a:extLst>
          </p:cNvPr>
          <p:cNvSpPr>
            <a:spLocks noGrp="1"/>
          </p:cNvSpPr>
          <p:nvPr>
            <p:ph idx="1"/>
          </p:nvPr>
        </p:nvSpPr>
        <p:spPr>
          <a:xfrm>
            <a:off x="581193" y="1971040"/>
            <a:ext cx="11029615" cy="4886960"/>
          </a:xfrm>
        </p:spPr>
        <p:txBody>
          <a:bodyPr>
            <a:normAutofit lnSpcReduction="10000"/>
          </a:bodyPr>
          <a:lstStyle/>
          <a:p>
            <a:r>
              <a:rPr lang="es-ES" sz="2800" dirty="0"/>
              <a:t>Argentina empezó una política de demanda de divisas que se agregaban a la deuda externa. Se tomaron medidas para incrementar la solidez de los bancos que afecto negativamente a la actividad productiva.</a:t>
            </a:r>
          </a:p>
          <a:p>
            <a:r>
              <a:rPr lang="es-ES" sz="2800" dirty="0"/>
              <a:t>En 1997 hubo una crisis en el Tailandia y el este asiático, lo que provoco recesión y una baja de precios de sus productos a nivel internacional, afectando la oferta exportable de Argentina. </a:t>
            </a:r>
          </a:p>
          <a:p>
            <a:r>
              <a:rPr lang="es-ES" sz="2800" dirty="0"/>
              <a:t>Se deterioran los términos de intercambio. El riesgo pais tocaba los 1500 puntos en julio-agosto y el Banco Central comenzó a perder reservas. </a:t>
            </a:r>
          </a:p>
          <a:p>
            <a:r>
              <a:rPr lang="es-ES" sz="2800" dirty="0"/>
              <a:t>En 1999 Brasil, que era el principal destino de las exportaciones argentinas, devaluó su moneda por lo que nuestro pais entro en riesgo de insolvencia. </a:t>
            </a:r>
          </a:p>
          <a:p>
            <a:endParaRPr lang="es-AR" dirty="0"/>
          </a:p>
        </p:txBody>
      </p:sp>
    </p:spTree>
    <p:extLst>
      <p:ext uri="{BB962C8B-B14F-4D97-AF65-F5344CB8AC3E}">
        <p14:creationId xmlns:p14="http://schemas.microsoft.com/office/powerpoint/2010/main" val="1750680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9DB4D72-B9C4-5005-A287-9855E57B0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8287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E9C8E2-E20A-EE4C-1AE1-8ACCCB5E60B6}"/>
              </a:ext>
            </a:extLst>
          </p:cNvPr>
          <p:cNvSpPr>
            <a:spLocks noGrp="1"/>
          </p:cNvSpPr>
          <p:nvPr>
            <p:ph type="title"/>
          </p:nvPr>
        </p:nvSpPr>
        <p:spPr/>
        <p:txBody>
          <a:bodyPr>
            <a:normAutofit/>
          </a:bodyPr>
          <a:lstStyle/>
          <a:p>
            <a:pPr algn="ctr"/>
            <a:r>
              <a:rPr lang="es-ES" sz="5400" b="1" dirty="0">
                <a:latin typeface="Agency FB" panose="020B0503020202020204" pitchFamily="34" charset="0"/>
              </a:rPr>
              <a:t>Contexto histórico</a:t>
            </a:r>
            <a:endParaRPr lang="es-AR" sz="5400" b="1" dirty="0">
              <a:latin typeface="Agency FB" panose="020B0503020202020204" pitchFamily="34" charset="0"/>
            </a:endParaRPr>
          </a:p>
        </p:txBody>
      </p:sp>
      <p:sp>
        <p:nvSpPr>
          <p:cNvPr id="3" name="Marcador de contenido 2">
            <a:extLst>
              <a:ext uri="{FF2B5EF4-FFF2-40B4-BE49-F238E27FC236}">
                <a16:creationId xmlns:a16="http://schemas.microsoft.com/office/drawing/2014/main" id="{940543F3-E864-CAAF-C8E9-6ED16E903DAC}"/>
              </a:ext>
            </a:extLst>
          </p:cNvPr>
          <p:cNvSpPr>
            <a:spLocks noGrp="1"/>
          </p:cNvSpPr>
          <p:nvPr>
            <p:ph idx="1"/>
          </p:nvPr>
        </p:nvSpPr>
        <p:spPr>
          <a:xfrm>
            <a:off x="182880" y="1910080"/>
            <a:ext cx="6502400" cy="4947920"/>
          </a:xfrm>
        </p:spPr>
        <p:txBody>
          <a:bodyPr>
            <a:normAutofit/>
          </a:bodyPr>
          <a:lstStyle/>
          <a:p>
            <a:pPr marL="0" indent="0">
              <a:buNone/>
            </a:pPr>
            <a:r>
              <a:rPr lang="es-ES" dirty="0"/>
              <a:t>“</a:t>
            </a:r>
            <a:r>
              <a:rPr lang="es-ES" sz="2800" i="1" dirty="0"/>
              <a:t>Dicen que soy aburrido, ¿será que no manejo ferraris? ¿será para quienes se divierten mientras haya pobreza? ¿será para quienes se divierten mientras hay desocupación? ¿para quienes se divierten con la impunidad? </a:t>
            </a:r>
          </a:p>
          <a:p>
            <a:pPr marL="0" indent="0">
              <a:buNone/>
            </a:pPr>
            <a:r>
              <a:rPr lang="es-ES" sz="2800" i="1" dirty="0"/>
              <a:t>¿Es divertida la desigualdad en la justicia? ¿es divertido que nos asalten y nos maten en la calle? ¿es divertida la falta de educación?”</a:t>
            </a:r>
          </a:p>
          <a:p>
            <a:pPr marL="0" indent="0" algn="r">
              <a:buNone/>
            </a:pPr>
            <a:r>
              <a:rPr lang="es-ES" sz="2000" i="1" dirty="0"/>
              <a:t>Spot de campaña, de la Rúa. </a:t>
            </a:r>
            <a:endParaRPr lang="es-AR" sz="2000" i="1" dirty="0"/>
          </a:p>
        </p:txBody>
      </p:sp>
      <p:pic>
        <p:nvPicPr>
          <p:cNvPr id="5" name="Imagen 4">
            <a:extLst>
              <a:ext uri="{FF2B5EF4-FFF2-40B4-BE49-F238E27FC236}">
                <a16:creationId xmlns:a16="http://schemas.microsoft.com/office/drawing/2014/main" id="{4C7DD5E5-DD00-CBE1-AC75-8EFE53A223A3}"/>
              </a:ext>
            </a:extLst>
          </p:cNvPr>
          <p:cNvPicPr>
            <a:picLocks noChangeAspect="1"/>
          </p:cNvPicPr>
          <p:nvPr/>
        </p:nvPicPr>
        <p:blipFill>
          <a:blip r:embed="rId2"/>
          <a:stretch>
            <a:fillRect/>
          </a:stretch>
        </p:blipFill>
        <p:spPr>
          <a:xfrm>
            <a:off x="6685280" y="2513964"/>
            <a:ext cx="5394960" cy="3876675"/>
          </a:xfrm>
          <a:prstGeom prst="rect">
            <a:avLst/>
          </a:prstGeom>
        </p:spPr>
      </p:pic>
    </p:spTree>
    <p:extLst>
      <p:ext uri="{BB962C8B-B14F-4D97-AF65-F5344CB8AC3E}">
        <p14:creationId xmlns:p14="http://schemas.microsoft.com/office/powerpoint/2010/main" val="2894570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2DCF5D-A556-82E9-4CF7-585B8B902B3A}"/>
              </a:ext>
            </a:extLst>
          </p:cNvPr>
          <p:cNvSpPr>
            <a:spLocks noGrp="1"/>
          </p:cNvSpPr>
          <p:nvPr>
            <p:ph type="title"/>
          </p:nvPr>
        </p:nvSpPr>
        <p:spPr/>
        <p:txBody>
          <a:bodyPr>
            <a:normAutofit/>
          </a:bodyPr>
          <a:lstStyle/>
          <a:p>
            <a:pPr algn="ctr"/>
            <a:r>
              <a:rPr lang="es-ES" sz="4800" b="1" dirty="0">
                <a:latin typeface="Agency FB" panose="020B0503020202020204" pitchFamily="34" charset="0"/>
              </a:rPr>
              <a:t>Asunción de Fernando de la rúa (1999)</a:t>
            </a:r>
            <a:endParaRPr lang="es-AR" sz="4800" b="1" dirty="0">
              <a:latin typeface="Agency FB" panose="020B0503020202020204" pitchFamily="34" charset="0"/>
            </a:endParaRPr>
          </a:p>
        </p:txBody>
      </p:sp>
      <p:sp>
        <p:nvSpPr>
          <p:cNvPr id="3" name="Marcador de contenido 2">
            <a:extLst>
              <a:ext uri="{FF2B5EF4-FFF2-40B4-BE49-F238E27FC236}">
                <a16:creationId xmlns:a16="http://schemas.microsoft.com/office/drawing/2014/main" id="{41AE0EE9-A1A4-B4A2-6DC4-0755015B63A7}"/>
              </a:ext>
            </a:extLst>
          </p:cNvPr>
          <p:cNvSpPr>
            <a:spLocks noGrp="1"/>
          </p:cNvSpPr>
          <p:nvPr>
            <p:ph idx="1"/>
          </p:nvPr>
        </p:nvSpPr>
        <p:spPr>
          <a:xfrm>
            <a:off x="223520" y="1849120"/>
            <a:ext cx="7843519" cy="4795520"/>
          </a:xfrm>
        </p:spPr>
        <p:txBody>
          <a:bodyPr>
            <a:normAutofit/>
          </a:bodyPr>
          <a:lstStyle/>
          <a:p>
            <a:pPr marL="0" indent="0">
              <a:buNone/>
            </a:pPr>
            <a:r>
              <a:rPr lang="es-ES" sz="2400" dirty="0"/>
              <a:t>Debido al déficit que se venia arrastrando desde 1995 la deuda publica el pais tenia una deuda de </a:t>
            </a:r>
            <a:r>
              <a:rPr lang="es-ES" sz="2400" dirty="0">
                <a:solidFill>
                  <a:srgbClr val="FF0000"/>
                </a:solidFill>
              </a:rPr>
              <a:t>146mil millones de dólares (noviembre 1999)</a:t>
            </a:r>
            <a:r>
              <a:rPr lang="es-ES" sz="2400" dirty="0"/>
              <a:t>. </a:t>
            </a:r>
          </a:p>
          <a:p>
            <a:pPr marL="0" indent="0">
              <a:buNone/>
            </a:pPr>
            <a:r>
              <a:rPr lang="es-ES" sz="2400" dirty="0"/>
              <a:t>De una población de 36 millones de habitantes el </a:t>
            </a:r>
            <a:r>
              <a:rPr lang="es-ES" sz="2400" dirty="0">
                <a:solidFill>
                  <a:srgbClr val="FF0000"/>
                </a:solidFill>
              </a:rPr>
              <a:t>32% estaba en la línea de la pobreza</a:t>
            </a:r>
            <a:r>
              <a:rPr lang="es-ES" sz="2400" dirty="0"/>
              <a:t> y otro </a:t>
            </a:r>
            <a:r>
              <a:rPr lang="es-ES" sz="2400" dirty="0">
                <a:solidFill>
                  <a:srgbClr val="FF0000"/>
                </a:solidFill>
              </a:rPr>
              <a:t>16% en desempleo</a:t>
            </a:r>
            <a:r>
              <a:rPr lang="es-ES" sz="2400" dirty="0"/>
              <a:t>. </a:t>
            </a:r>
          </a:p>
          <a:p>
            <a:pPr marL="0" indent="0">
              <a:buNone/>
            </a:pPr>
            <a:r>
              <a:rPr lang="es-ES" sz="2400" dirty="0"/>
              <a:t>De la Rúa decidió </a:t>
            </a:r>
            <a:r>
              <a:rPr lang="es-ES" sz="2400" dirty="0">
                <a:solidFill>
                  <a:srgbClr val="FF0000"/>
                </a:solidFill>
              </a:rPr>
              <a:t>mantener la convertibilidad </a:t>
            </a:r>
            <a:r>
              <a:rPr lang="es-ES" sz="2400" dirty="0"/>
              <a:t>pero reduciendo el gasto publico, reestructurando la deuda y aplicando medidas que favorecieran a las empresas locales.</a:t>
            </a:r>
            <a:endParaRPr lang="es-ES" dirty="0"/>
          </a:p>
        </p:txBody>
      </p:sp>
      <p:pic>
        <p:nvPicPr>
          <p:cNvPr id="2050" name="Picture 2" descr="Fernando de la Rúa - Wikipedia, la enciclopedia libre">
            <a:extLst>
              <a:ext uri="{FF2B5EF4-FFF2-40B4-BE49-F238E27FC236}">
                <a16:creationId xmlns:a16="http://schemas.microsoft.com/office/drawing/2014/main" id="{08C87EE8-9666-63F1-69CB-A47F847217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8640" y="1992476"/>
            <a:ext cx="3442168" cy="4652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76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52A359A-4376-BD89-93B1-BCEA4ADE60EE}"/>
              </a:ext>
            </a:extLst>
          </p:cNvPr>
          <p:cNvSpPr>
            <a:spLocks noGrp="1"/>
          </p:cNvSpPr>
          <p:nvPr>
            <p:ph type="title"/>
          </p:nvPr>
        </p:nvSpPr>
        <p:spPr/>
        <p:txBody>
          <a:bodyPr>
            <a:normAutofit/>
          </a:bodyPr>
          <a:lstStyle/>
          <a:p>
            <a:pPr algn="ctr"/>
            <a:r>
              <a:rPr lang="es-ES" sz="5400" b="1" dirty="0">
                <a:latin typeface="Agency FB" panose="020B0503020202020204" pitchFamily="34" charset="0"/>
              </a:rPr>
              <a:t>Se opto por mantener la convertibilidad </a:t>
            </a:r>
            <a:endParaRPr lang="es-AR" sz="5400" b="1" dirty="0">
              <a:latin typeface="Agency FB" panose="020B0503020202020204" pitchFamily="34" charset="0"/>
            </a:endParaRPr>
          </a:p>
        </p:txBody>
      </p:sp>
      <p:sp>
        <p:nvSpPr>
          <p:cNvPr id="5" name="Marcador de texto 4">
            <a:extLst>
              <a:ext uri="{FF2B5EF4-FFF2-40B4-BE49-F238E27FC236}">
                <a16:creationId xmlns:a16="http://schemas.microsoft.com/office/drawing/2014/main" id="{BE387AC5-99BD-B7A3-847E-D276811A2F5A}"/>
              </a:ext>
            </a:extLst>
          </p:cNvPr>
          <p:cNvSpPr>
            <a:spLocks noGrp="1"/>
          </p:cNvSpPr>
          <p:nvPr>
            <p:ph type="body" idx="1"/>
          </p:nvPr>
        </p:nvSpPr>
        <p:spPr>
          <a:xfrm>
            <a:off x="887219" y="1905452"/>
            <a:ext cx="5087075" cy="536005"/>
          </a:xfrm>
        </p:spPr>
        <p:txBody>
          <a:bodyPr/>
          <a:lstStyle/>
          <a:p>
            <a:pPr algn="ctr"/>
            <a:r>
              <a:rPr lang="es-ES" sz="3600" b="1" dirty="0">
                <a:latin typeface="Agency FB" panose="020B0503020202020204" pitchFamily="34" charset="0"/>
              </a:rPr>
              <a:t>Medidas adoptadas</a:t>
            </a:r>
            <a:endParaRPr lang="es-AR" sz="3600" b="1" dirty="0">
              <a:latin typeface="Agency FB" panose="020B0503020202020204" pitchFamily="34" charset="0"/>
            </a:endParaRPr>
          </a:p>
        </p:txBody>
      </p:sp>
      <p:sp>
        <p:nvSpPr>
          <p:cNvPr id="6" name="Marcador de contenido 5">
            <a:extLst>
              <a:ext uri="{FF2B5EF4-FFF2-40B4-BE49-F238E27FC236}">
                <a16:creationId xmlns:a16="http://schemas.microsoft.com/office/drawing/2014/main" id="{2322DF4B-A7F7-880D-48C9-E2CC5AE149A5}"/>
              </a:ext>
            </a:extLst>
          </p:cNvPr>
          <p:cNvSpPr>
            <a:spLocks noGrp="1"/>
          </p:cNvSpPr>
          <p:nvPr>
            <p:ph sz="half" idx="2"/>
          </p:nvPr>
        </p:nvSpPr>
        <p:spPr>
          <a:xfrm>
            <a:off x="581194" y="2441458"/>
            <a:ext cx="5393100" cy="4243822"/>
          </a:xfrm>
        </p:spPr>
        <p:txBody>
          <a:bodyPr/>
          <a:lstStyle/>
          <a:p>
            <a:r>
              <a:rPr lang="es-ES" dirty="0"/>
              <a:t>Fuerte reducción al gasto publico primario. </a:t>
            </a:r>
          </a:p>
          <a:p>
            <a:r>
              <a:rPr lang="es-ES" dirty="0"/>
              <a:t>Medidas para favorecer las exportaciones y proteger la industria nacional. </a:t>
            </a:r>
          </a:p>
          <a:p>
            <a:r>
              <a:rPr lang="es-ES" dirty="0"/>
              <a:t>Ajuste fiscal avalado por el FMI que incluía reducciones al gasto publico e incremento en las alícuotas del impuesto a las ganancias. </a:t>
            </a:r>
          </a:p>
          <a:p>
            <a:endParaRPr lang="es-AR" dirty="0"/>
          </a:p>
        </p:txBody>
      </p:sp>
      <p:sp>
        <p:nvSpPr>
          <p:cNvPr id="7" name="Marcador de texto 6">
            <a:extLst>
              <a:ext uri="{FF2B5EF4-FFF2-40B4-BE49-F238E27FC236}">
                <a16:creationId xmlns:a16="http://schemas.microsoft.com/office/drawing/2014/main" id="{B813CDB6-66AD-89DD-5654-BF2B63EDD35D}"/>
              </a:ext>
            </a:extLst>
          </p:cNvPr>
          <p:cNvSpPr>
            <a:spLocks noGrp="1"/>
          </p:cNvSpPr>
          <p:nvPr>
            <p:ph type="body" sz="quarter" idx="3"/>
          </p:nvPr>
        </p:nvSpPr>
        <p:spPr>
          <a:xfrm>
            <a:off x="6523736" y="1905452"/>
            <a:ext cx="5087073" cy="553373"/>
          </a:xfrm>
        </p:spPr>
        <p:txBody>
          <a:bodyPr/>
          <a:lstStyle/>
          <a:p>
            <a:pPr algn="ctr"/>
            <a:r>
              <a:rPr lang="es-ES" sz="3600" b="1" dirty="0">
                <a:latin typeface="Agency FB" panose="020B0503020202020204" pitchFamily="34" charset="0"/>
              </a:rPr>
              <a:t>Resultados conseguidos</a:t>
            </a:r>
            <a:endParaRPr lang="es-AR" sz="3600" b="1" dirty="0">
              <a:latin typeface="Agency FB" panose="020B0503020202020204" pitchFamily="34" charset="0"/>
            </a:endParaRPr>
          </a:p>
        </p:txBody>
      </p:sp>
      <p:sp>
        <p:nvSpPr>
          <p:cNvPr id="8" name="Marcador de contenido 7">
            <a:extLst>
              <a:ext uri="{FF2B5EF4-FFF2-40B4-BE49-F238E27FC236}">
                <a16:creationId xmlns:a16="http://schemas.microsoft.com/office/drawing/2014/main" id="{79E1E4D5-65FD-8EF6-E685-96AB47AF6846}"/>
              </a:ext>
            </a:extLst>
          </p:cNvPr>
          <p:cNvSpPr>
            <a:spLocks noGrp="1"/>
          </p:cNvSpPr>
          <p:nvPr>
            <p:ph sz="quarter" idx="4"/>
          </p:nvPr>
        </p:nvSpPr>
        <p:spPr>
          <a:xfrm>
            <a:off x="6217709" y="2458826"/>
            <a:ext cx="5393100" cy="4226454"/>
          </a:xfrm>
        </p:spPr>
        <p:txBody>
          <a:bodyPr/>
          <a:lstStyle/>
          <a:p>
            <a:r>
              <a:rPr lang="es-ES" dirty="0"/>
              <a:t>Ajuste insuficiente.</a:t>
            </a:r>
          </a:p>
          <a:p>
            <a:r>
              <a:rPr lang="es-ES" dirty="0"/>
              <a:t>Disminución de salarios.</a:t>
            </a:r>
          </a:p>
          <a:p>
            <a:r>
              <a:rPr lang="es-ES" dirty="0"/>
              <a:t>En el 2000 debido a la burbuja “puntocom” se incremento las tasas de financiación provocando recesión económica.</a:t>
            </a:r>
          </a:p>
          <a:p>
            <a:r>
              <a:rPr lang="es-ES" dirty="0"/>
              <a:t>Debido a ello hubo menor recaudación de impuestos y un aumento en el déficit. </a:t>
            </a:r>
          </a:p>
          <a:p>
            <a:r>
              <a:rPr lang="es-ES" dirty="0"/>
              <a:t>Los mercados comenzaron a desconfiar en la capacidad de Argentina para pagar sus deudas. </a:t>
            </a:r>
          </a:p>
          <a:p>
            <a:r>
              <a:rPr lang="es-ES" dirty="0"/>
              <a:t>Eso llevo a que aplicaran una tasa mas elevada en sus prestamos. </a:t>
            </a:r>
          </a:p>
          <a:p>
            <a:r>
              <a:rPr lang="es-ES" dirty="0"/>
              <a:t>Los ahorristas comenzaban a retirar sus ahorros. </a:t>
            </a:r>
            <a:endParaRPr lang="es-AR" dirty="0"/>
          </a:p>
        </p:txBody>
      </p:sp>
    </p:spTree>
    <p:extLst>
      <p:ext uri="{BB962C8B-B14F-4D97-AF65-F5344CB8AC3E}">
        <p14:creationId xmlns:p14="http://schemas.microsoft.com/office/powerpoint/2010/main" val="2269894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5DE98DD2-B746-4761-CA16-4C37BD97D1DB}"/>
              </a:ext>
            </a:extLst>
          </p:cNvPr>
          <p:cNvSpPr>
            <a:spLocks noGrp="1"/>
          </p:cNvSpPr>
          <p:nvPr>
            <p:ph type="title"/>
          </p:nvPr>
        </p:nvSpPr>
        <p:spPr/>
        <p:txBody>
          <a:bodyPr>
            <a:normAutofit/>
          </a:bodyPr>
          <a:lstStyle/>
          <a:p>
            <a:pPr algn="ctr"/>
            <a:r>
              <a:rPr lang="es-ES" sz="6000" dirty="0">
                <a:latin typeface="Agency FB" panose="020B0503020202020204" pitchFamily="34" charset="0"/>
              </a:rPr>
              <a:t>El blindaje financiero (2000 - 2001) </a:t>
            </a:r>
            <a:endParaRPr lang="es-AR" sz="6000" dirty="0">
              <a:latin typeface="Agency FB" panose="020B0503020202020204" pitchFamily="34" charset="0"/>
            </a:endParaRPr>
          </a:p>
        </p:txBody>
      </p:sp>
      <p:sp>
        <p:nvSpPr>
          <p:cNvPr id="8" name="Marcador de contenido 7">
            <a:extLst>
              <a:ext uri="{FF2B5EF4-FFF2-40B4-BE49-F238E27FC236}">
                <a16:creationId xmlns:a16="http://schemas.microsoft.com/office/drawing/2014/main" id="{3B40334C-41D3-BC38-6D0F-2D8F010EE11D}"/>
              </a:ext>
            </a:extLst>
          </p:cNvPr>
          <p:cNvSpPr>
            <a:spLocks noGrp="1"/>
          </p:cNvSpPr>
          <p:nvPr>
            <p:ph idx="1"/>
          </p:nvPr>
        </p:nvSpPr>
        <p:spPr>
          <a:xfrm>
            <a:off x="581193" y="1828800"/>
            <a:ext cx="6246328" cy="4765040"/>
          </a:xfrm>
        </p:spPr>
        <p:txBody>
          <a:bodyPr>
            <a:normAutofit/>
          </a:bodyPr>
          <a:lstStyle/>
          <a:p>
            <a:r>
              <a:rPr lang="es-ES" sz="4000" dirty="0">
                <a:latin typeface="Agency FB" panose="020B0503020202020204" pitchFamily="34" charset="0"/>
              </a:rPr>
              <a:t>“</a:t>
            </a:r>
            <a:r>
              <a:rPr lang="es-ES" sz="4000" i="1" dirty="0">
                <a:latin typeface="Agency FB" panose="020B0503020202020204" pitchFamily="34" charset="0"/>
              </a:rPr>
              <a:t>A partir de esta extraordinaria operación económica podemos crecer espectacularmente y comenzar a generar los empleos que necesitamos. El 2001 será un gran año para todos.” </a:t>
            </a:r>
            <a:endParaRPr lang="es-AR" sz="4000" i="1" dirty="0">
              <a:latin typeface="Agency FB" panose="020B0503020202020204" pitchFamily="34" charset="0"/>
            </a:endParaRPr>
          </a:p>
        </p:txBody>
      </p:sp>
      <p:pic>
        <p:nvPicPr>
          <p:cNvPr id="16" name="Imagen 15">
            <a:extLst>
              <a:ext uri="{FF2B5EF4-FFF2-40B4-BE49-F238E27FC236}">
                <a16:creationId xmlns:a16="http://schemas.microsoft.com/office/drawing/2014/main" id="{AEFE18DA-40B2-F009-F21C-D45ACCC9F9B1}"/>
              </a:ext>
            </a:extLst>
          </p:cNvPr>
          <p:cNvPicPr>
            <a:picLocks noChangeAspect="1"/>
          </p:cNvPicPr>
          <p:nvPr/>
        </p:nvPicPr>
        <p:blipFill>
          <a:blip r:embed="rId2"/>
          <a:stretch>
            <a:fillRect/>
          </a:stretch>
        </p:blipFill>
        <p:spPr>
          <a:xfrm>
            <a:off x="6827521" y="2585720"/>
            <a:ext cx="5120640" cy="3251200"/>
          </a:xfrm>
          <a:prstGeom prst="rect">
            <a:avLst/>
          </a:prstGeom>
        </p:spPr>
      </p:pic>
    </p:spTree>
    <p:extLst>
      <p:ext uri="{BB962C8B-B14F-4D97-AF65-F5344CB8AC3E}">
        <p14:creationId xmlns:p14="http://schemas.microsoft.com/office/powerpoint/2010/main" val="664644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57D54-B3DC-00A8-5AF8-8AFB46327C8E}"/>
              </a:ext>
            </a:extLst>
          </p:cNvPr>
          <p:cNvSpPr>
            <a:spLocks noGrp="1"/>
          </p:cNvSpPr>
          <p:nvPr>
            <p:ph type="title"/>
          </p:nvPr>
        </p:nvSpPr>
        <p:spPr/>
        <p:txBody>
          <a:bodyPr>
            <a:normAutofit/>
          </a:bodyPr>
          <a:lstStyle/>
          <a:p>
            <a:pPr algn="ctr"/>
            <a:r>
              <a:rPr lang="es-ES" sz="4800" dirty="0">
                <a:latin typeface="Agency FB" panose="020B0503020202020204" pitchFamily="34" charset="0"/>
              </a:rPr>
              <a:t>¿En que consistía el blindaje financiero?</a:t>
            </a:r>
            <a:endParaRPr lang="es-AR" sz="4800" dirty="0">
              <a:latin typeface="Agency FB" panose="020B0503020202020204" pitchFamily="34" charset="0"/>
            </a:endParaRPr>
          </a:p>
        </p:txBody>
      </p:sp>
      <p:sp>
        <p:nvSpPr>
          <p:cNvPr id="3" name="Marcador de contenido 2">
            <a:extLst>
              <a:ext uri="{FF2B5EF4-FFF2-40B4-BE49-F238E27FC236}">
                <a16:creationId xmlns:a16="http://schemas.microsoft.com/office/drawing/2014/main" id="{E6F4EE07-58EF-C8A8-D122-ACED1A817F88}"/>
              </a:ext>
            </a:extLst>
          </p:cNvPr>
          <p:cNvSpPr>
            <a:spLocks noGrp="1"/>
          </p:cNvSpPr>
          <p:nvPr>
            <p:ph idx="1"/>
          </p:nvPr>
        </p:nvSpPr>
        <p:spPr>
          <a:xfrm>
            <a:off x="264160" y="1849120"/>
            <a:ext cx="11816080" cy="5008880"/>
          </a:xfrm>
        </p:spPr>
        <p:txBody>
          <a:bodyPr>
            <a:normAutofit fontScale="92500" lnSpcReduction="20000"/>
          </a:bodyPr>
          <a:lstStyle/>
          <a:p>
            <a:pPr marL="0" indent="0">
              <a:buNone/>
            </a:pPr>
            <a:r>
              <a:rPr lang="es-ES" sz="2400" dirty="0"/>
              <a:t>Fue un acuerdo multimillonario al que llego Argentina con el FMI con aportes del BID (Banco Interamericano de Desarrollo), el Banco Mundial, el Gobierno de España y un grupo de bancos privados que operaban en el pais. Se aprobó en diciembre del año 2000 y el préstamo fue de 40mil millones de dólares. </a:t>
            </a:r>
          </a:p>
          <a:p>
            <a:pPr marL="0" indent="0">
              <a:buNone/>
            </a:pPr>
            <a:r>
              <a:rPr lang="es-ES" sz="2400" dirty="0"/>
              <a:t>El FMI propuso una serie de condiciones para otorgar el préstamo: </a:t>
            </a:r>
          </a:p>
          <a:p>
            <a:r>
              <a:rPr lang="es-ES" sz="2400" dirty="0"/>
              <a:t>El congelamiento del gasto público por cinco años.</a:t>
            </a:r>
          </a:p>
          <a:p>
            <a:r>
              <a:rPr lang="es-ES" sz="2400" dirty="0"/>
              <a:t>Reestructuración de organismos como PAMI y ANSES.</a:t>
            </a:r>
          </a:p>
          <a:p>
            <a:r>
              <a:rPr lang="es-ES" sz="2400" dirty="0"/>
              <a:t>La reforma del sistema previsional, para elevar a 65 años la edad jubilatoria de las mujeres.</a:t>
            </a:r>
          </a:p>
          <a:p>
            <a:r>
              <a:rPr lang="es-ES" sz="2400" dirty="0"/>
              <a:t>Reducir salarios. </a:t>
            </a:r>
          </a:p>
          <a:p>
            <a:pPr marL="0" indent="0">
              <a:buNone/>
            </a:pPr>
            <a:r>
              <a:rPr lang="es-ES" sz="2400" dirty="0"/>
              <a:t>El desembolso se haría en forma escalonada durante 2 años. </a:t>
            </a:r>
          </a:p>
          <a:p>
            <a:pPr marL="0" indent="0">
              <a:buNone/>
            </a:pPr>
            <a:r>
              <a:rPr lang="es-ES" sz="2400" dirty="0"/>
              <a:t>El dinero se utilizaría para pagar la deuda externa y, de esa forma, aumentar la confianza de los inversores bajando así el costo del financiamiento para el Gobierno y el sector privado. En ese entonces,  Argentina debía pagar </a:t>
            </a:r>
            <a:r>
              <a:rPr lang="es-ES" sz="2400" dirty="0">
                <a:solidFill>
                  <a:srgbClr val="FF0000"/>
                </a:solidFill>
              </a:rPr>
              <a:t>20mil millones de dólares en intereses en deuda externa</a:t>
            </a:r>
            <a:r>
              <a:rPr lang="es-ES" sz="2400" dirty="0"/>
              <a:t>. </a:t>
            </a:r>
          </a:p>
          <a:p>
            <a:pPr marL="0" indent="0">
              <a:buNone/>
            </a:pPr>
            <a:endParaRPr lang="es-ES" sz="2400" dirty="0"/>
          </a:p>
        </p:txBody>
      </p:sp>
    </p:spTree>
    <p:extLst>
      <p:ext uri="{BB962C8B-B14F-4D97-AF65-F5344CB8AC3E}">
        <p14:creationId xmlns:p14="http://schemas.microsoft.com/office/powerpoint/2010/main" val="2259521405"/>
      </p:ext>
    </p:extLst>
  </p:cSld>
  <p:clrMapOvr>
    <a:masterClrMapping/>
  </p:clrMapOvr>
</p:sld>
</file>

<file path=ppt/theme/theme1.xml><?xml version="1.0" encoding="utf-8"?>
<a:theme xmlns:a="http://schemas.openxmlformats.org/drawingml/2006/main" name="Dividendo">
  <a:themeElements>
    <a:clrScheme name="Personalizado 1">
      <a:dk1>
        <a:sysClr val="windowText" lastClr="000000"/>
      </a:dk1>
      <a:lt1>
        <a:sysClr val="window" lastClr="FFFFFF"/>
      </a:lt1>
      <a:dk2>
        <a:srgbClr val="335B74"/>
      </a:dk2>
      <a:lt2>
        <a:srgbClr val="DFE3E5"/>
      </a:lt2>
      <a:accent1>
        <a:srgbClr val="1CADE4"/>
      </a:accent1>
      <a:accent2>
        <a:srgbClr val="2683C6"/>
      </a:accent2>
      <a:accent3>
        <a:srgbClr val="27CED7"/>
      </a:accent3>
      <a:accent4>
        <a:srgbClr val="FFFF00"/>
      </a:accent4>
      <a:accent5>
        <a:srgbClr val="FFFF00"/>
      </a:accent5>
      <a:accent6>
        <a:srgbClr val="62A39F"/>
      </a:accent6>
      <a:hlink>
        <a:srgbClr val="6EAC1C"/>
      </a:hlink>
      <a:folHlink>
        <a:srgbClr val="B26B02"/>
      </a:folHlink>
    </a:clrScheme>
    <a:fontScheme name="Dividendo">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o">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docProps/app.xml><?xml version="1.0" encoding="utf-8"?>
<Properties xmlns="http://schemas.openxmlformats.org/officeDocument/2006/extended-properties" xmlns:vt="http://schemas.openxmlformats.org/officeDocument/2006/docPropsVTypes">
  <Template>TM03457464[[fn=Dividendo]]</Template>
  <TotalTime>585</TotalTime>
  <Words>1579</Words>
  <Application>Microsoft Office PowerPoint</Application>
  <PresentationFormat>Panorámica</PresentationFormat>
  <Paragraphs>88</Paragraphs>
  <Slides>17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17</vt:i4>
      </vt:variant>
    </vt:vector>
  </HeadingPairs>
  <TitlesOfParts>
    <vt:vector size="21" baseType="lpstr">
      <vt:lpstr>Agency FB</vt:lpstr>
      <vt:lpstr>Gill Sans MT</vt:lpstr>
      <vt:lpstr>Wingdings 2</vt:lpstr>
      <vt:lpstr>Dividendo</vt:lpstr>
      <vt:lpstr>Endeudamiento Argentina</vt:lpstr>
      <vt:lpstr>Contexto histórico</vt:lpstr>
      <vt:lpstr>Medidas para mantener la convertibilidad</vt:lpstr>
      <vt:lpstr>Presentación de PowerPoint</vt:lpstr>
      <vt:lpstr>Contexto histórico</vt:lpstr>
      <vt:lpstr>Asunción de Fernando de la rúa (1999)</vt:lpstr>
      <vt:lpstr>Se opto por mantener la convertibilidad </vt:lpstr>
      <vt:lpstr>El blindaje financiero (2000 - 2001) </vt:lpstr>
      <vt:lpstr>¿En que consistía el blindaje financiero?</vt:lpstr>
      <vt:lpstr>¿Por que fracaso el blindaje? </vt:lpstr>
      <vt:lpstr>EL MEGACANJE</vt:lpstr>
      <vt:lpstr>Consecuencias del megacanje</vt:lpstr>
      <vt:lpstr>Consecuencias del blindaje y el megacanje</vt:lpstr>
      <vt:lpstr>El “corralito” (2001)</vt:lpstr>
      <vt:lpstr>Consecuencias del corralito</vt:lpstr>
      <vt:lpstr>De la rúa abandona su cargo</vt:lpstr>
      <vt:lpstr>Declaración del default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Fabio Ramirez</dc:creator>
  <cp:lastModifiedBy>Fabio Ramirez</cp:lastModifiedBy>
  <cp:revision>9</cp:revision>
  <dcterms:created xsi:type="dcterms:W3CDTF">2024-06-04T23:39:32Z</dcterms:created>
  <dcterms:modified xsi:type="dcterms:W3CDTF">2024-06-06T13:36:16Z</dcterms:modified>
</cp:coreProperties>
</file>