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95" r:id="rId3"/>
    <p:sldId id="297" r:id="rId4"/>
    <p:sldId id="257" r:id="rId5"/>
    <p:sldId id="258" r:id="rId6"/>
    <p:sldId id="259" r:id="rId7"/>
    <p:sldId id="260" r:id="rId8"/>
    <p:sldId id="261" r:id="rId9"/>
    <p:sldId id="262" r:id="rId10"/>
    <p:sldId id="274" r:id="rId11"/>
    <p:sldId id="263" r:id="rId12"/>
    <p:sldId id="291" r:id="rId13"/>
    <p:sldId id="296" r:id="rId14"/>
    <p:sldId id="298" r:id="rId15"/>
    <p:sldId id="299" r:id="rId16"/>
    <p:sldId id="292" r:id="rId17"/>
    <p:sldId id="294" r:id="rId18"/>
    <p:sldId id="288" r:id="rId19"/>
    <p:sldId id="301" r:id="rId20"/>
    <p:sldId id="302" r:id="rId21"/>
    <p:sldId id="303" r:id="rId22"/>
    <p:sldId id="304" r:id="rId23"/>
    <p:sldId id="275" r:id="rId24"/>
    <p:sldId id="289" r:id="rId25"/>
    <p:sldId id="277" r:id="rId26"/>
    <p:sldId id="279" r:id="rId27"/>
    <p:sldId id="306" r:id="rId28"/>
    <p:sldId id="284" r:id="rId29"/>
    <p:sldId id="286" r:id="rId30"/>
    <p:sldId id="305" r:id="rId31"/>
    <p:sldId id="269" r:id="rId32"/>
    <p:sldId id="270" r:id="rId33"/>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5" autoAdjust="0"/>
    <p:restoredTop sz="94660"/>
  </p:normalViewPr>
  <p:slideViewPr>
    <p:cSldViewPr>
      <p:cViewPr varScale="1">
        <p:scale>
          <a:sx n="53" d="100"/>
          <a:sy n="53" d="100"/>
        </p:scale>
        <p:origin x="-90" y="-65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BBF131A-FD57-4646-B611-252CA00AF0EC}" type="datetimeFigureOut">
              <a:rPr lang="es-AR" smtClean="0"/>
              <a:pPr/>
              <a:t>3/10/2019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5225A035-C128-4273-B4C0-7BFC5727EF2B}"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BBF131A-FD57-4646-B611-252CA00AF0EC}" type="datetimeFigureOut">
              <a:rPr lang="es-AR" smtClean="0"/>
              <a:pPr/>
              <a:t>3/10/2019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5225A035-C128-4273-B4C0-7BFC5727EF2B}"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BBF131A-FD57-4646-B611-252CA00AF0EC}" type="datetimeFigureOut">
              <a:rPr lang="es-AR" smtClean="0"/>
              <a:pPr/>
              <a:t>3/10/2019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5225A035-C128-4273-B4C0-7BFC5727EF2B}" type="slidenum">
              <a:rPr lang="es-AR" smtClean="0"/>
              <a:pPr/>
              <a:t>‹Nº›</a:t>
            </a:fld>
            <a:endParaRPr lang="es-A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BBF131A-FD57-4646-B611-252CA00AF0EC}" type="datetimeFigureOut">
              <a:rPr lang="es-AR" smtClean="0"/>
              <a:pPr/>
              <a:t>3/10/2019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5225A035-C128-4273-B4C0-7BFC5727EF2B}" type="slidenum">
              <a:rPr lang="es-AR" smtClean="0"/>
              <a:pPr/>
              <a:t>‹Nº›</a:t>
            </a:fld>
            <a:endParaRPr lang="es-AR"/>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BBF131A-FD57-4646-B611-252CA00AF0EC}" type="datetimeFigureOut">
              <a:rPr lang="es-AR" smtClean="0"/>
              <a:pPr/>
              <a:t>3/10/2019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5225A035-C128-4273-B4C0-7BFC5727EF2B}" type="slidenum">
              <a:rPr lang="es-AR" smtClean="0"/>
              <a:pPr/>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CBBF131A-FD57-4646-B611-252CA00AF0EC}" type="datetimeFigureOut">
              <a:rPr lang="es-AR" smtClean="0"/>
              <a:pPr/>
              <a:t>3/10/2019</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5225A035-C128-4273-B4C0-7BFC5727EF2B}" type="slidenum">
              <a:rPr lang="es-AR" smtClean="0"/>
              <a:pPr/>
              <a:t>‹Nº›</a:t>
            </a:fld>
            <a:endParaRPr lang="es-AR"/>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BBF131A-FD57-4646-B611-252CA00AF0EC}" type="datetimeFigureOut">
              <a:rPr lang="es-AR" smtClean="0"/>
              <a:pPr/>
              <a:t>3/10/2019</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5225A035-C128-4273-B4C0-7BFC5727EF2B}"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CBBF131A-FD57-4646-B611-252CA00AF0EC}" type="datetimeFigureOut">
              <a:rPr lang="es-AR" smtClean="0"/>
              <a:pPr/>
              <a:t>3/10/2019</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5225A035-C128-4273-B4C0-7BFC5727EF2B}"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BBF131A-FD57-4646-B611-252CA00AF0EC}" type="datetimeFigureOut">
              <a:rPr lang="es-AR" smtClean="0"/>
              <a:pPr/>
              <a:t>3/10/2019</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5225A035-C128-4273-B4C0-7BFC5727EF2B}"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BBF131A-FD57-4646-B611-252CA00AF0EC}" type="datetimeFigureOut">
              <a:rPr lang="es-AR" smtClean="0"/>
              <a:pPr/>
              <a:t>3/10/2019</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5225A035-C128-4273-B4C0-7BFC5727EF2B}" type="slidenum">
              <a:rPr lang="es-AR" smtClean="0"/>
              <a:pPr/>
              <a:t>‹Nº›</a:t>
            </a:fld>
            <a:endParaRPr lang="es-A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BBF131A-FD57-4646-B611-252CA00AF0EC}" type="datetimeFigureOut">
              <a:rPr lang="es-AR" smtClean="0"/>
              <a:pPr/>
              <a:t>3/10/2019</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5225A035-C128-4273-B4C0-7BFC5727EF2B}" type="slidenum">
              <a:rPr lang="es-AR" smtClean="0"/>
              <a:pPr/>
              <a:t>‹Nº›</a:t>
            </a:fld>
            <a:endParaRPr lang="es-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BBF131A-FD57-4646-B611-252CA00AF0EC}" type="datetimeFigureOut">
              <a:rPr lang="es-AR" smtClean="0"/>
              <a:pPr/>
              <a:t>3/10/2019</a:t>
            </a:fld>
            <a:endParaRPr lang="es-A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s-A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225A035-C128-4273-B4C0-7BFC5727EF2B}" type="slidenum">
              <a:rPr lang="es-AR" smtClean="0"/>
              <a:pPr/>
              <a:t>‹Nº›</a:t>
            </a:fld>
            <a:endParaRPr lang="es-A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AR" dirty="0" smtClean="0"/>
              <a:t>EMPRESAS DEL ESTADO NACIONAL</a:t>
            </a:r>
            <a:endParaRPr lang="es-AR" dirty="0"/>
          </a:p>
        </p:txBody>
      </p:sp>
      <p:sp>
        <p:nvSpPr>
          <p:cNvPr id="3" name="2 Subtítulo"/>
          <p:cNvSpPr>
            <a:spLocks noGrp="1"/>
          </p:cNvSpPr>
          <p:nvPr>
            <p:ph type="subTitle" idx="1"/>
          </p:nvPr>
        </p:nvSpPr>
        <p:spPr/>
        <p:txBody>
          <a:bodyPr/>
          <a:lstStyle/>
          <a:p>
            <a:r>
              <a:rPr lang="es-AR" dirty="0" smtClean="0"/>
              <a:t>GENERADORAS DE RECURSOS</a:t>
            </a:r>
            <a:endParaRPr lang="es-AR" dirty="0"/>
          </a:p>
        </p:txBody>
      </p:sp>
    </p:spTree>
    <p:extLst>
      <p:ext uri="{BB962C8B-B14F-4D97-AF65-F5344CB8AC3E}">
        <p14:creationId xmlns:p14="http://schemas.microsoft.com/office/powerpoint/2010/main" xmlns="" val="3933567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AR" dirty="0"/>
              <a:t>Incorporaciones de empresas en la última década</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91680" y="2852935"/>
            <a:ext cx="5223139" cy="29044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062384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11561" y="2675467"/>
            <a:ext cx="7668840" cy="2841765"/>
          </a:xfrm>
        </p:spPr>
        <p:txBody>
          <a:bodyPr>
            <a:normAutofit lnSpcReduction="10000"/>
          </a:bodyPr>
          <a:lstStyle/>
          <a:p>
            <a:r>
              <a:rPr lang="es-AR" dirty="0"/>
              <a:t>C</a:t>
            </a:r>
            <a:r>
              <a:rPr lang="es-AR" dirty="0" smtClean="0"/>
              <a:t>asi </a:t>
            </a:r>
            <a:r>
              <a:rPr lang="es-AR" dirty="0"/>
              <a:t>el 40% de las empresas incorporadas durante la última década a la órbita estatal corresponden al </a:t>
            </a:r>
            <a:r>
              <a:rPr lang="es-AR" b="1" dirty="0"/>
              <a:t>“Servicio de Transporte y Almacenamiento</a:t>
            </a:r>
            <a:r>
              <a:rPr lang="es-AR" b="1" dirty="0" smtClean="0"/>
              <a:t>”:</a:t>
            </a:r>
          </a:p>
          <a:p>
            <a:r>
              <a:rPr lang="es-AR" b="1" dirty="0" smtClean="0"/>
              <a:t>AEROLINEAS ARGENTINAS S.A </a:t>
            </a:r>
          </a:p>
          <a:p>
            <a:r>
              <a:rPr lang="es-AR" b="1" dirty="0" smtClean="0"/>
              <a:t>NUEVOS FERROCARRILES ARGENTINOS S.E</a:t>
            </a:r>
          </a:p>
          <a:p>
            <a:r>
              <a:rPr lang="es-AR" b="1" dirty="0" smtClean="0"/>
              <a:t>CORREO ARGENTINO S.E (CORASA)</a:t>
            </a:r>
          </a:p>
          <a:p>
            <a:r>
              <a:rPr lang="es-AR" b="1" dirty="0" smtClean="0"/>
              <a:t>EMPRESA ARGENTINA DE NAVEGACIÓN AÉREA S.E</a:t>
            </a:r>
          </a:p>
          <a:p>
            <a:endParaRPr lang="es-AR" b="1" dirty="0"/>
          </a:p>
        </p:txBody>
      </p:sp>
      <p:sp>
        <p:nvSpPr>
          <p:cNvPr id="3" name="2 Título"/>
          <p:cNvSpPr>
            <a:spLocks noGrp="1"/>
          </p:cNvSpPr>
          <p:nvPr>
            <p:ph type="title"/>
          </p:nvPr>
        </p:nvSpPr>
        <p:spPr/>
        <p:txBody>
          <a:bodyPr>
            <a:normAutofit fontScale="90000"/>
          </a:bodyPr>
          <a:lstStyle/>
          <a:p>
            <a:r>
              <a:rPr lang="es-AR" dirty="0" smtClean="0"/>
              <a:t>Clasificador de Actividades Económicas (CLAE) desarrollado por el INDEC:</a:t>
            </a:r>
            <a:endParaRPr lang="es-AR" dirty="0"/>
          </a:p>
        </p:txBody>
      </p:sp>
    </p:spTree>
    <p:extLst>
      <p:ext uri="{BB962C8B-B14F-4D97-AF65-F5344CB8AC3E}">
        <p14:creationId xmlns:p14="http://schemas.microsoft.com/office/powerpoint/2010/main" xmlns="" val="1098486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2675466"/>
            <a:ext cx="7516357" cy="3705861"/>
          </a:xfrm>
        </p:spPr>
        <p:txBody>
          <a:bodyPr>
            <a:normAutofit fontScale="85000" lnSpcReduction="10000"/>
          </a:bodyPr>
          <a:lstStyle/>
          <a:p>
            <a:r>
              <a:rPr lang="es-AR" dirty="0" smtClean="0"/>
              <a:t>Es </a:t>
            </a:r>
            <a:r>
              <a:rPr lang="es-AR" dirty="0"/>
              <a:t>la línea aérea de bandera de la República Argentina, dedicada al </a:t>
            </a:r>
            <a:r>
              <a:rPr lang="es-AR" b="1" dirty="0"/>
              <a:t>transporte comercial de pasajeros y carga</a:t>
            </a:r>
            <a:r>
              <a:rPr lang="es-AR" dirty="0"/>
              <a:t>. Es la mayor aerolínea del país, el quinto operador más importante de América del Sur y la aerolínea estatal más grande de la </a:t>
            </a:r>
            <a:r>
              <a:rPr lang="es-AR" dirty="0" smtClean="0"/>
              <a:t>región.</a:t>
            </a:r>
          </a:p>
          <a:p>
            <a:r>
              <a:rPr lang="es-AR" dirty="0"/>
              <a:t>Centra sus operaciones comerciales desde dos aeropuertos de la Ciudad de Buenos Aires: Aeroparque Jorge </a:t>
            </a:r>
            <a:r>
              <a:rPr lang="es-AR" dirty="0" err="1"/>
              <a:t>Newbery</a:t>
            </a:r>
            <a:r>
              <a:rPr lang="es-AR" dirty="0"/>
              <a:t> y el Aeropuerto Internacional de </a:t>
            </a:r>
            <a:r>
              <a:rPr lang="es-AR" dirty="0" err="1"/>
              <a:t>Ezeiza</a:t>
            </a:r>
            <a:r>
              <a:rPr lang="es-AR" dirty="0"/>
              <a:t>. </a:t>
            </a:r>
            <a:endParaRPr lang="es-AR" dirty="0" smtClean="0"/>
          </a:p>
          <a:p>
            <a:r>
              <a:rPr lang="es-AR" dirty="0"/>
              <a:t>Cuando el Estado argentino se hizo cargo de la aerolínea, en el año 2008 (que corresponde al último año de la gestión privada), el déficit era 942 millones de dólares y la facturación 1000 millones de </a:t>
            </a:r>
            <a:r>
              <a:rPr lang="es-AR" dirty="0" smtClean="0"/>
              <a:t>dólares.​ </a:t>
            </a:r>
            <a:r>
              <a:rPr lang="es-AR" dirty="0"/>
              <a:t>En </a:t>
            </a:r>
            <a:r>
              <a:rPr lang="es-AR" b="1" dirty="0"/>
              <a:t>2015 </a:t>
            </a:r>
            <a:r>
              <a:rPr lang="es-AR" dirty="0"/>
              <a:t>Aerolíneas Argentinas dio un </a:t>
            </a:r>
            <a:r>
              <a:rPr lang="es-AR" b="1" dirty="0"/>
              <a:t>déficit por unos 464 millones de dólares</a:t>
            </a:r>
          </a:p>
        </p:txBody>
      </p:sp>
      <p:sp>
        <p:nvSpPr>
          <p:cNvPr id="3" name="2 Título"/>
          <p:cNvSpPr>
            <a:spLocks noGrp="1"/>
          </p:cNvSpPr>
          <p:nvPr>
            <p:ph type="title"/>
          </p:nvPr>
        </p:nvSpPr>
        <p:spPr/>
        <p:txBody>
          <a:bodyPr/>
          <a:lstStyle/>
          <a:p>
            <a:r>
              <a:rPr lang="es-AR" dirty="0" smtClean="0"/>
              <a:t>AEROLÍNEAS ARGENTINAS S.A</a:t>
            </a:r>
            <a:endParaRPr lang="es-AR" dirty="0"/>
          </a:p>
        </p:txBody>
      </p:sp>
    </p:spTree>
    <p:extLst>
      <p:ext uri="{BB962C8B-B14F-4D97-AF65-F5344CB8AC3E}">
        <p14:creationId xmlns:p14="http://schemas.microsoft.com/office/powerpoint/2010/main" xmlns="" val="2965936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Ferrocarriles Argentinos Sociedad del Estado (</a:t>
            </a:r>
            <a:r>
              <a:rPr lang="es-AR" dirty="0" smtClean="0"/>
              <a:t>FASE): empresa </a:t>
            </a:r>
            <a:r>
              <a:rPr lang="es-AR" dirty="0"/>
              <a:t>estatal que administra desde 2015 la </a:t>
            </a:r>
            <a:r>
              <a:rPr lang="es-AR" b="1" dirty="0"/>
              <a:t>totalidad de la red ferroviaria argentina </a:t>
            </a:r>
            <a:r>
              <a:rPr lang="es-AR" dirty="0"/>
              <a:t>como responsable única de la infraestructura de vías y de los sistemas de control de circulación de trenes en un modelo de </a:t>
            </a:r>
            <a:r>
              <a:rPr lang="es-AR"/>
              <a:t>acceso </a:t>
            </a:r>
            <a:r>
              <a:rPr lang="es-AR" smtClean="0"/>
              <a:t>abierto </a:t>
            </a:r>
            <a:r>
              <a:rPr lang="es-AR"/>
              <a:t>en la que diferentes operadores privados podrán brindar servicios de cargas</a:t>
            </a:r>
            <a:endParaRPr lang="es-AR" dirty="0"/>
          </a:p>
        </p:txBody>
      </p:sp>
      <p:sp>
        <p:nvSpPr>
          <p:cNvPr id="3" name="2 Título"/>
          <p:cNvSpPr>
            <a:spLocks noGrp="1"/>
          </p:cNvSpPr>
          <p:nvPr>
            <p:ph type="title"/>
          </p:nvPr>
        </p:nvSpPr>
        <p:spPr/>
        <p:txBody>
          <a:bodyPr/>
          <a:lstStyle/>
          <a:p>
            <a:r>
              <a:rPr lang="es-AR" dirty="0" smtClean="0"/>
              <a:t>FERROCARRILES ARGENTINOS</a:t>
            </a:r>
            <a:endParaRPr lang="es-AR" dirty="0"/>
          </a:p>
        </p:txBody>
      </p:sp>
    </p:spTree>
    <p:extLst>
      <p:ext uri="{BB962C8B-B14F-4D97-AF65-F5344CB8AC3E}">
        <p14:creationId xmlns:p14="http://schemas.microsoft.com/office/powerpoint/2010/main" xmlns="" val="1502689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El Correo Oficial de la República Argentina Sociedad Anónima </a:t>
            </a:r>
            <a:r>
              <a:rPr lang="es-AR" b="1" dirty="0"/>
              <a:t>(CORASA) es la empresa estatal que se encarga del servicio postal en la </a:t>
            </a:r>
            <a:r>
              <a:rPr lang="es-AR" b="1" dirty="0" smtClean="0"/>
              <a:t>Argentina.</a:t>
            </a:r>
            <a:endParaRPr lang="es-AR" b="1" dirty="0"/>
          </a:p>
          <a:p>
            <a:r>
              <a:rPr lang="es-AR" dirty="0" smtClean="0"/>
              <a:t>El </a:t>
            </a:r>
            <a:r>
              <a:rPr lang="es-AR" dirty="0"/>
              <a:t>servicio postal es un sistema dedicado a transportar documentos escritos, así como paquetes de tamaño pequeño o mediano (encomiendas) alrededor del mundo. Todo envío a través del sistema postal es llamado correo o correspondencia.</a:t>
            </a:r>
          </a:p>
        </p:txBody>
      </p:sp>
      <p:sp>
        <p:nvSpPr>
          <p:cNvPr id="3" name="2 Título"/>
          <p:cNvSpPr>
            <a:spLocks noGrp="1"/>
          </p:cNvSpPr>
          <p:nvPr>
            <p:ph type="title"/>
          </p:nvPr>
        </p:nvSpPr>
        <p:spPr/>
        <p:txBody>
          <a:bodyPr/>
          <a:lstStyle/>
          <a:p>
            <a:r>
              <a:rPr lang="es-AR" dirty="0" smtClean="0"/>
              <a:t>CORREO ARGENTINO S.E</a:t>
            </a:r>
            <a:endParaRPr lang="es-AR" dirty="0"/>
          </a:p>
        </p:txBody>
      </p:sp>
    </p:spTree>
    <p:extLst>
      <p:ext uri="{BB962C8B-B14F-4D97-AF65-F5344CB8AC3E}">
        <p14:creationId xmlns:p14="http://schemas.microsoft.com/office/powerpoint/2010/main" xmlns="" val="489538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AR" dirty="0"/>
              <a:t>La Empresa Argentina de Navegación Aérea (EANA) es una empresa dependiente del Ministerio de Transporte (Argentina), encargada de </a:t>
            </a:r>
            <a:r>
              <a:rPr lang="es-AR" b="1" dirty="0"/>
              <a:t>brindar los servicios de Navegación Aérea en la República Argentina y sus aguas jurisdiccionales.</a:t>
            </a:r>
          </a:p>
          <a:p>
            <a:endParaRPr lang="es-AR" dirty="0"/>
          </a:p>
          <a:p>
            <a:r>
              <a:rPr lang="es-AR" dirty="0"/>
              <a:t>EANA es la encargada de la </a:t>
            </a:r>
            <a:r>
              <a:rPr lang="es-AR" b="1" dirty="0"/>
              <a:t>planificación, dirección, coordinación y administración del tránsito aéreo</a:t>
            </a:r>
            <a:r>
              <a:rPr lang="es-AR" dirty="0"/>
              <a:t>, de los servicios de telecomunicaciones e información aeronáutica, de las instalaciones, infraestructuras y redes de comunicaciones del sistema de navegación aérea.1​</a:t>
            </a:r>
          </a:p>
        </p:txBody>
      </p:sp>
      <p:sp>
        <p:nvSpPr>
          <p:cNvPr id="3" name="2 Título"/>
          <p:cNvSpPr>
            <a:spLocks noGrp="1"/>
          </p:cNvSpPr>
          <p:nvPr>
            <p:ph type="title"/>
          </p:nvPr>
        </p:nvSpPr>
        <p:spPr/>
        <p:txBody>
          <a:bodyPr>
            <a:normAutofit fontScale="90000"/>
          </a:bodyPr>
          <a:lstStyle/>
          <a:p>
            <a:r>
              <a:rPr lang="es-AR" dirty="0" smtClean="0"/>
              <a:t>EMPRESA ARGENTINA DE NAVEGACIÓN AÉREA</a:t>
            </a:r>
            <a:endParaRPr lang="es-AR" dirty="0"/>
          </a:p>
        </p:txBody>
      </p:sp>
    </p:spTree>
    <p:extLst>
      <p:ext uri="{BB962C8B-B14F-4D97-AF65-F5344CB8AC3E}">
        <p14:creationId xmlns:p14="http://schemas.microsoft.com/office/powerpoint/2010/main" xmlns="" val="3379076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RUBRO: «ENERGÍA»</a:t>
            </a:r>
            <a:endParaRPr lang="es-AR" dirty="0"/>
          </a:p>
        </p:txBody>
      </p:sp>
      <p:sp>
        <p:nvSpPr>
          <p:cNvPr id="3" name="2 Marcador de texto"/>
          <p:cNvSpPr>
            <a:spLocks noGrp="1"/>
          </p:cNvSpPr>
          <p:nvPr>
            <p:ph type="body" idx="1"/>
          </p:nvPr>
        </p:nvSpPr>
        <p:spPr>
          <a:xfrm>
            <a:off x="1115616" y="1988840"/>
            <a:ext cx="2448272" cy="648072"/>
          </a:xfrm>
        </p:spPr>
        <p:txBody>
          <a:bodyPr/>
          <a:lstStyle/>
          <a:p>
            <a:r>
              <a:rPr lang="es-AR" b="1" dirty="0"/>
              <a:t>YPF S.A.</a:t>
            </a:r>
          </a:p>
        </p:txBody>
      </p:sp>
      <p:sp>
        <p:nvSpPr>
          <p:cNvPr id="4" name="3 Marcador de contenido"/>
          <p:cNvSpPr>
            <a:spLocks noGrp="1"/>
          </p:cNvSpPr>
          <p:nvPr>
            <p:ph sz="half" idx="2"/>
          </p:nvPr>
        </p:nvSpPr>
        <p:spPr>
          <a:xfrm>
            <a:off x="395536" y="2780928"/>
            <a:ext cx="4029843" cy="3633267"/>
          </a:xfrm>
        </p:spPr>
        <p:txBody>
          <a:bodyPr>
            <a:normAutofit fontScale="85000" lnSpcReduction="10000"/>
          </a:bodyPr>
          <a:lstStyle/>
          <a:p>
            <a:r>
              <a:rPr lang="es-AR" dirty="0"/>
              <a:t>Yacimientos Petrolíferos Fiscales S. A</a:t>
            </a:r>
            <a:r>
              <a:rPr lang="es-AR" dirty="0" smtClean="0"/>
              <a:t>.:​ </a:t>
            </a:r>
            <a:r>
              <a:rPr lang="es-AR" dirty="0"/>
              <a:t>es una empresa </a:t>
            </a:r>
            <a:r>
              <a:rPr lang="es-AR" dirty="0" smtClean="0"/>
              <a:t>argentina de </a:t>
            </a:r>
            <a:r>
              <a:rPr lang="es-AR" dirty="0"/>
              <a:t>energía dedicada a la </a:t>
            </a:r>
            <a:r>
              <a:rPr lang="es-AR" b="1" dirty="0"/>
              <a:t>exploración, explotación, destilación, distribución y producción de energía eléctrica, gas, petróleo y derivados de los hidrocarburos y venta de combustibles, lubricantes, fertilizantes, plásticos y otros productos relacionados a la industria. </a:t>
            </a:r>
            <a:r>
              <a:rPr lang="es-AR" dirty="0"/>
              <a:t>La compañía tiene una composición societaria mixta, en la que el Estado argentino posee el 51 % de las acciones y el 49 % restante cotiza en la Bolsa de Buenos Aires y Nueva York.</a:t>
            </a:r>
          </a:p>
        </p:txBody>
      </p:sp>
      <p:sp>
        <p:nvSpPr>
          <p:cNvPr id="5" name="4 Marcador de texto"/>
          <p:cNvSpPr>
            <a:spLocks noGrp="1"/>
          </p:cNvSpPr>
          <p:nvPr>
            <p:ph type="body" sz="quarter" idx="3"/>
          </p:nvPr>
        </p:nvSpPr>
        <p:spPr>
          <a:xfrm>
            <a:off x="4499992" y="1916832"/>
            <a:ext cx="3822192" cy="824979"/>
          </a:xfrm>
        </p:spPr>
        <p:txBody>
          <a:bodyPr>
            <a:normAutofit/>
          </a:bodyPr>
          <a:lstStyle/>
          <a:p>
            <a:r>
              <a:rPr lang="es-AR" b="1" dirty="0" smtClean="0"/>
              <a:t>ENARSA</a:t>
            </a:r>
            <a:endParaRPr lang="es-AR" b="1" dirty="0"/>
          </a:p>
        </p:txBody>
      </p:sp>
      <p:sp>
        <p:nvSpPr>
          <p:cNvPr id="6" name="5 Marcador de contenido"/>
          <p:cNvSpPr>
            <a:spLocks noGrp="1"/>
          </p:cNvSpPr>
          <p:nvPr>
            <p:ph sz="quarter" idx="4"/>
          </p:nvPr>
        </p:nvSpPr>
        <p:spPr>
          <a:xfrm>
            <a:off x="4645025" y="2780928"/>
            <a:ext cx="3822192" cy="3345235"/>
          </a:xfrm>
        </p:spPr>
        <p:txBody>
          <a:bodyPr>
            <a:normAutofit fontScale="92500" lnSpcReduction="20000"/>
          </a:bodyPr>
          <a:lstStyle/>
          <a:p>
            <a:r>
              <a:rPr lang="es-AR" dirty="0" smtClean="0"/>
              <a:t>Energía Argentina S.A es </a:t>
            </a:r>
            <a:r>
              <a:rPr lang="es-AR" dirty="0"/>
              <a:t>una empresa pública argentina dedicada al estudio, exploración y explotación de </a:t>
            </a:r>
            <a:r>
              <a:rPr lang="es-AR" b="1" dirty="0"/>
              <a:t>yacimientos de hidrocarburos</a:t>
            </a:r>
            <a:r>
              <a:rPr lang="es-AR" dirty="0"/>
              <a:t>, el transporte, almacenaje, distribución, comercialización e industrialización de estos productos y sus derivados, el transporte y distribución de </a:t>
            </a:r>
            <a:r>
              <a:rPr lang="es-AR" b="1" dirty="0"/>
              <a:t>gas natura</a:t>
            </a:r>
            <a:r>
              <a:rPr lang="es-AR" dirty="0"/>
              <a:t>l, y la generación, transporte, distribución y comercialización </a:t>
            </a:r>
            <a:r>
              <a:rPr lang="es-AR" b="1" dirty="0"/>
              <a:t>de energía eléctrica.</a:t>
            </a:r>
          </a:p>
        </p:txBody>
      </p:sp>
    </p:spTree>
    <p:extLst>
      <p:ext uri="{BB962C8B-B14F-4D97-AF65-F5344CB8AC3E}">
        <p14:creationId xmlns:p14="http://schemas.microsoft.com/office/powerpoint/2010/main" xmlns="" val="2789773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INDUSTRIA MANOFACTURERA</a:t>
            </a:r>
            <a:endParaRPr lang="es-AR" dirty="0"/>
          </a:p>
        </p:txBody>
      </p:sp>
      <p:sp>
        <p:nvSpPr>
          <p:cNvPr id="3" name="2 Marcador de contenido"/>
          <p:cNvSpPr>
            <a:spLocks noGrp="1"/>
          </p:cNvSpPr>
          <p:nvPr>
            <p:ph sz="quarter" idx="13"/>
          </p:nvPr>
        </p:nvSpPr>
        <p:spPr/>
        <p:txBody>
          <a:bodyPr>
            <a:normAutofit lnSpcReduction="10000"/>
          </a:bodyPr>
          <a:lstStyle/>
          <a:p>
            <a:r>
              <a:rPr lang="es-AR" dirty="0"/>
              <a:t>Fábrica Argentina de Aviones “Brigadier San Martín” </a:t>
            </a:r>
            <a:r>
              <a:rPr lang="es-AR" b="1" dirty="0"/>
              <a:t>(FADEA)</a:t>
            </a:r>
            <a:r>
              <a:rPr lang="es-AR" dirty="0"/>
              <a:t> es una empresa dedicada a la </a:t>
            </a:r>
            <a:r>
              <a:rPr lang="es-AR" b="1" dirty="0"/>
              <a:t>producción de aeronaves y la investigación aeroespacial</a:t>
            </a:r>
            <a:r>
              <a:rPr lang="es-AR" dirty="0"/>
              <a:t>, cuya planta está ubicada en la provincia de Córdoba, </a:t>
            </a:r>
            <a:r>
              <a:rPr lang="es-AR" dirty="0" smtClean="0"/>
              <a:t>Argentina.</a:t>
            </a:r>
            <a:endParaRPr lang="es-AR" dirty="0"/>
          </a:p>
        </p:txBody>
      </p:sp>
      <p:sp>
        <p:nvSpPr>
          <p:cNvPr id="4" name="3 Marcador de contenido"/>
          <p:cNvSpPr>
            <a:spLocks noGrp="1"/>
          </p:cNvSpPr>
          <p:nvPr>
            <p:ph sz="quarter" idx="14"/>
          </p:nvPr>
        </p:nvSpPr>
        <p:spPr>
          <a:xfrm>
            <a:off x="4645152" y="2679192"/>
            <a:ext cx="3822192" cy="3702136"/>
          </a:xfrm>
        </p:spPr>
        <p:txBody>
          <a:bodyPr>
            <a:normAutofit fontScale="77500" lnSpcReduction="20000"/>
          </a:bodyPr>
          <a:lstStyle/>
          <a:p>
            <a:r>
              <a:rPr lang="es-AR" dirty="0"/>
              <a:t>Talleres Navales Dársena Norte </a:t>
            </a:r>
            <a:r>
              <a:rPr lang="es-AR" b="1" dirty="0"/>
              <a:t>(TANDANOR</a:t>
            </a:r>
            <a:r>
              <a:rPr lang="es-AR" b="1" dirty="0" smtClean="0"/>
              <a:t>).: </a:t>
            </a:r>
            <a:r>
              <a:rPr lang="es-AR" dirty="0" smtClean="0"/>
              <a:t>Es </a:t>
            </a:r>
            <a:r>
              <a:rPr lang="es-AR" dirty="0"/>
              <a:t>un </a:t>
            </a:r>
            <a:r>
              <a:rPr lang="es-AR" b="1" dirty="0"/>
              <a:t>astillero y taller de reparaciones navales ubicado en Buenos Aires</a:t>
            </a:r>
            <a:r>
              <a:rPr lang="es-AR" dirty="0"/>
              <a:t>, Argentina, de propiedad estatal y de los trabajadores de la empresa. Es uno de los mayores astilleros navales de Sudamérica, </a:t>
            </a:r>
            <a:r>
              <a:rPr lang="es-AR" b="1" dirty="0"/>
              <a:t>especializado en reparación y conversión de embarcaciones</a:t>
            </a:r>
            <a:r>
              <a:rPr lang="es-AR" dirty="0"/>
              <a:t>. En términos de capacidad productiva, es el </a:t>
            </a:r>
            <a:r>
              <a:rPr lang="es-AR" b="1" dirty="0"/>
              <a:t>mayor taller de reparaciones navales de Latinoamérica </a:t>
            </a:r>
            <a:r>
              <a:rPr lang="es-AR" dirty="0"/>
              <a:t>y el tercero en importancia en el mundo</a:t>
            </a:r>
          </a:p>
          <a:p>
            <a:endParaRPr lang="es-AR" b="1" dirty="0" smtClean="0"/>
          </a:p>
          <a:p>
            <a:pPr marL="0" indent="0">
              <a:buNone/>
            </a:pPr>
            <a:endParaRPr lang="es-AR" b="1" dirty="0"/>
          </a:p>
          <a:p>
            <a:endParaRPr lang="es-AR" dirty="0"/>
          </a:p>
        </p:txBody>
      </p:sp>
    </p:spTree>
    <p:extLst>
      <p:ext uri="{BB962C8B-B14F-4D97-AF65-F5344CB8AC3E}">
        <p14:creationId xmlns:p14="http://schemas.microsoft.com/office/powerpoint/2010/main" xmlns="" val="935357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Aguas y Saneamientos </a:t>
            </a:r>
            <a:r>
              <a:rPr lang="es-AR" dirty="0"/>
              <a:t>S.A: Suministro de agua; cloacas, gestión de residuos, recuperación de materiales y saneamiento </a:t>
            </a:r>
            <a:r>
              <a:rPr lang="es-AR" dirty="0" smtClean="0"/>
              <a:t>público. </a:t>
            </a:r>
          </a:p>
          <a:p>
            <a:r>
              <a:rPr lang="es-AR" dirty="0" smtClean="0"/>
              <a:t>Es </a:t>
            </a:r>
            <a:r>
              <a:rPr lang="es-AR" dirty="0"/>
              <a:t>una empresa pública argentina dedicada a la </a:t>
            </a:r>
            <a:r>
              <a:rPr lang="es-AR" b="1" dirty="0"/>
              <a:t>prestación de servicio de agua corriente y cloacas.</a:t>
            </a:r>
          </a:p>
        </p:txBody>
      </p:sp>
      <p:sp>
        <p:nvSpPr>
          <p:cNvPr id="3" name="2 Título"/>
          <p:cNvSpPr>
            <a:spLocks noGrp="1"/>
          </p:cNvSpPr>
          <p:nvPr>
            <p:ph type="title"/>
          </p:nvPr>
        </p:nvSpPr>
        <p:spPr/>
        <p:txBody>
          <a:bodyPr>
            <a:normAutofit/>
          </a:bodyPr>
          <a:lstStyle/>
          <a:p>
            <a:r>
              <a:rPr lang="es-AR" dirty="0" smtClean="0"/>
              <a:t>AGUAS Y SANEAMIENTOS S.A</a:t>
            </a:r>
            <a:endParaRPr lang="es-AR" dirty="0"/>
          </a:p>
        </p:txBody>
      </p:sp>
    </p:spTree>
    <p:extLst>
      <p:ext uri="{BB962C8B-B14F-4D97-AF65-F5344CB8AC3E}">
        <p14:creationId xmlns:p14="http://schemas.microsoft.com/office/powerpoint/2010/main" xmlns="" val="3368289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27585" y="1772816"/>
            <a:ext cx="7452816" cy="4353347"/>
          </a:xfrm>
        </p:spPr>
        <p:txBody>
          <a:bodyPr>
            <a:noAutofit/>
          </a:bodyPr>
          <a:lstStyle/>
          <a:p>
            <a:r>
              <a:rPr lang="es-AR" sz="1900" b="1" dirty="0"/>
              <a:t>﻿Sociedad Anónima con participación estatal </a:t>
            </a:r>
            <a:r>
              <a:rPr lang="es-AR" sz="1900" b="1" dirty="0" smtClean="0"/>
              <a:t>mayoritaria</a:t>
            </a:r>
          </a:p>
          <a:p>
            <a:r>
              <a:rPr lang="es-AR" sz="1900" dirty="0"/>
              <a:t>capital social de la </a:t>
            </a:r>
            <a:r>
              <a:rPr lang="es-AR" sz="1900" dirty="0" smtClean="0"/>
              <a:t>empresa: </a:t>
            </a:r>
            <a:r>
              <a:rPr lang="es-AR" sz="1900" dirty="0"/>
              <a:t>Secretaría de Gobierno de Energía perteneciente al Ministerio de </a:t>
            </a:r>
            <a:r>
              <a:rPr lang="es-AR" sz="1900" dirty="0" smtClean="0"/>
              <a:t>Hacienda:</a:t>
            </a:r>
            <a:r>
              <a:rPr lang="es-AR" sz="1900" dirty="0"/>
              <a:t> </a:t>
            </a:r>
            <a:r>
              <a:rPr lang="es-AR" sz="1900" dirty="0" smtClean="0"/>
              <a:t>titularidad </a:t>
            </a:r>
            <a:r>
              <a:rPr lang="es-AR" sz="1900" dirty="0"/>
              <a:t>del 51%, la Comisión Nacional de Energía Atómica es titular del 48%, mientras que el Gobierno de la Provincia de Mendoza es titular del 1% restante.</a:t>
            </a:r>
            <a:endParaRPr lang="es-AR" sz="1900" b="1" dirty="0" smtClean="0"/>
          </a:p>
          <a:p>
            <a:r>
              <a:rPr lang="es-AR" sz="1900" dirty="0" smtClean="0"/>
              <a:t>Su </a:t>
            </a:r>
            <a:r>
              <a:rPr lang="es-AR" sz="1900" dirty="0"/>
              <a:t>entrada en producción le permitió a nuestro país completar el Ciclo del Combustible Nuclear y lograr la </a:t>
            </a:r>
            <a:r>
              <a:rPr lang="es-AR" sz="1900" b="1" dirty="0"/>
              <a:t>autosuficiencia en su aprovisionamiento para las centrales nucleares de potencia</a:t>
            </a:r>
            <a:r>
              <a:rPr lang="es-AR" sz="1900" dirty="0"/>
              <a:t>, que han generado entre el 5% y el 8% de la energía eléctrica disponible en el mercado eléctrico nacional en los últimos veinte años</a:t>
            </a:r>
            <a:r>
              <a:rPr lang="es-AR" sz="1900" dirty="0" smtClean="0"/>
              <a:t>.</a:t>
            </a:r>
          </a:p>
          <a:p>
            <a:r>
              <a:rPr lang="es-AR" sz="1900" dirty="0"/>
              <a:t>En 2002, </a:t>
            </a:r>
            <a:r>
              <a:rPr lang="es-AR" sz="1900" dirty="0" err="1"/>
              <a:t>Dioxitek</a:t>
            </a:r>
            <a:r>
              <a:rPr lang="es-AR" sz="1900" dirty="0"/>
              <a:t> incorporó una nueva actividad: el </a:t>
            </a:r>
            <a:r>
              <a:rPr lang="es-AR" sz="1900" b="1" dirty="0"/>
              <a:t>diseño, producción y comercialización de fuentes selladas de Cobalto 60</a:t>
            </a:r>
            <a:r>
              <a:rPr lang="es-AR" sz="1900" dirty="0"/>
              <a:t>, un insumo fundamental tanto en medicina nuclear como en la industria, convirtiéndose en el </a:t>
            </a:r>
            <a:r>
              <a:rPr lang="es-AR" sz="1900" b="1" dirty="0"/>
              <a:t>tercer productor mundial de esos elementos </a:t>
            </a:r>
            <a:r>
              <a:rPr lang="es-AR" sz="1900" dirty="0"/>
              <a:t>y el </a:t>
            </a:r>
            <a:r>
              <a:rPr lang="es-AR" sz="1900" b="1" dirty="0"/>
              <a:t>primero de América Latina y el hemisferio sur</a:t>
            </a:r>
          </a:p>
        </p:txBody>
      </p:sp>
      <p:sp>
        <p:nvSpPr>
          <p:cNvPr id="3" name="2 Título"/>
          <p:cNvSpPr>
            <a:spLocks noGrp="1"/>
          </p:cNvSpPr>
          <p:nvPr>
            <p:ph type="title"/>
          </p:nvPr>
        </p:nvSpPr>
        <p:spPr/>
        <p:txBody>
          <a:bodyPr/>
          <a:lstStyle/>
          <a:p>
            <a:r>
              <a:rPr lang="es-AR" dirty="0" smtClean="0"/>
              <a:t>DIOXITEK</a:t>
            </a:r>
            <a:endParaRPr lang="es-AR" dirty="0"/>
          </a:p>
        </p:txBody>
      </p:sp>
    </p:spTree>
    <p:extLst>
      <p:ext uri="{BB962C8B-B14F-4D97-AF65-F5344CB8AC3E}">
        <p14:creationId xmlns:p14="http://schemas.microsoft.com/office/powerpoint/2010/main" xmlns="" val="1028549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sz="3000" dirty="0"/>
              <a:t>El diccionario de la Real Academia Española en una de sus definiciones menciona que</a:t>
            </a:r>
            <a:r>
              <a:rPr lang="es-AR" sz="3000" dirty="0"/>
              <a:t>: “Es una </a:t>
            </a:r>
            <a:r>
              <a:rPr lang="es-AR" sz="3000" b="1" dirty="0"/>
              <a:t>Unidad de organización dedicada a actividades industriales, mercantiles o de prestación de servicios con fines lucrativos”. </a:t>
            </a:r>
            <a:endParaRPr lang="es-ES" sz="3000" b="1" dirty="0"/>
          </a:p>
          <a:p>
            <a:endParaRPr lang="es-AR" sz="3000" dirty="0"/>
          </a:p>
        </p:txBody>
      </p:sp>
      <p:sp>
        <p:nvSpPr>
          <p:cNvPr id="3" name="2 Título"/>
          <p:cNvSpPr>
            <a:spLocks noGrp="1"/>
          </p:cNvSpPr>
          <p:nvPr>
            <p:ph type="title"/>
          </p:nvPr>
        </p:nvSpPr>
        <p:spPr/>
        <p:txBody>
          <a:bodyPr/>
          <a:lstStyle/>
          <a:p>
            <a:r>
              <a:rPr lang="es-AR" dirty="0" smtClean="0"/>
              <a:t>¿QUE ES UNA EMPRESA?</a:t>
            </a:r>
            <a:endParaRPr lang="es-AR" dirty="0"/>
          </a:p>
        </p:txBody>
      </p:sp>
    </p:spTree>
    <p:extLst>
      <p:ext uri="{BB962C8B-B14F-4D97-AF65-F5344CB8AC3E}">
        <p14:creationId xmlns:p14="http://schemas.microsoft.com/office/powerpoint/2010/main" xmlns="" val="1721964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r>
              <a:rPr lang="es-AR" dirty="0"/>
              <a:t>Sociedad Anónima con participación estatal mayoritaria</a:t>
            </a:r>
            <a:endParaRPr lang="es-AR" dirty="0" smtClean="0"/>
          </a:p>
          <a:p>
            <a:r>
              <a:rPr lang="es-AR" dirty="0" smtClean="0"/>
              <a:t>A </a:t>
            </a:r>
            <a:r>
              <a:rPr lang="es-AR" dirty="0"/>
              <a:t>lo largo de estos últimos años, Pellegrini SAGFCI se posicionó como líder en </a:t>
            </a:r>
            <a:r>
              <a:rPr lang="es-AR" b="1" dirty="0"/>
              <a:t>patrimonio administrado de la Industria de Fondos Comunes de Inversión</a:t>
            </a:r>
            <a:r>
              <a:rPr lang="es-AR" dirty="0"/>
              <a:t>, dentro de su estrategia de inversión asiste a </a:t>
            </a:r>
            <a:r>
              <a:rPr lang="es-AR" b="1" dirty="0"/>
              <a:t>proyectos que promueven el desarrollo económico, fortalecen el empleo, estimulan el consumo y contribuyen al crecimiento del país</a:t>
            </a:r>
            <a:r>
              <a:rPr lang="es-AR" dirty="0"/>
              <a:t>. En esta línea, se crearon nuevos fondos destinados específicamente al desarrollo de las Pymes.</a:t>
            </a:r>
          </a:p>
        </p:txBody>
      </p:sp>
      <p:sp>
        <p:nvSpPr>
          <p:cNvPr id="3" name="2 Título"/>
          <p:cNvSpPr>
            <a:spLocks noGrp="1"/>
          </p:cNvSpPr>
          <p:nvPr>
            <p:ph type="title"/>
          </p:nvPr>
        </p:nvSpPr>
        <p:spPr/>
        <p:txBody>
          <a:bodyPr>
            <a:normAutofit fontScale="90000"/>
          </a:bodyPr>
          <a:lstStyle/>
          <a:p>
            <a:r>
              <a:rPr lang="es-AR" dirty="0" smtClean="0"/>
              <a:t>PELLEGRINI S.A GERENTE DE FONDOS COMUNES DE INVERSIÓN</a:t>
            </a:r>
            <a:endParaRPr lang="es-AR" dirty="0"/>
          </a:p>
        </p:txBody>
      </p:sp>
    </p:spTree>
    <p:extLst>
      <p:ext uri="{BB962C8B-B14F-4D97-AF65-F5344CB8AC3E}">
        <p14:creationId xmlns:p14="http://schemas.microsoft.com/office/powerpoint/2010/main" xmlns="" val="1470965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85000" lnSpcReduction="20000"/>
          </a:bodyPr>
          <a:lstStyle/>
          <a:p>
            <a:r>
              <a:rPr lang="es-AR" dirty="0"/>
              <a:t>Sociedad Anónima con participación estatal </a:t>
            </a:r>
            <a:r>
              <a:rPr lang="es-AR" dirty="0" smtClean="0"/>
              <a:t>mayoritaria.</a:t>
            </a:r>
          </a:p>
          <a:p>
            <a:r>
              <a:rPr lang="es-AR" dirty="0" smtClean="0"/>
              <a:t>Nucleoeléctrica </a:t>
            </a:r>
            <a:r>
              <a:rPr lang="es-AR" dirty="0"/>
              <a:t>Argentina S.A. (NASA) es </a:t>
            </a:r>
            <a:r>
              <a:rPr lang="es-AR" b="1" dirty="0"/>
              <a:t>una empresa generadora de energía eléctrica</a:t>
            </a:r>
            <a:r>
              <a:rPr lang="es-AR" dirty="0"/>
              <a:t>, operadora de las centrales nucleares argentinas y encargada de la gestión de los proyectos nucleares del país.</a:t>
            </a:r>
          </a:p>
          <a:p>
            <a:r>
              <a:rPr lang="es-AR" dirty="0"/>
              <a:t>La compañía produce energía nucleoeléctrica mediante la operación de las centrales </a:t>
            </a:r>
            <a:r>
              <a:rPr lang="es-AR" dirty="0" err="1"/>
              <a:t>Atucha</a:t>
            </a:r>
            <a:r>
              <a:rPr lang="es-AR" dirty="0"/>
              <a:t> I, </a:t>
            </a:r>
            <a:r>
              <a:rPr lang="es-AR" dirty="0" err="1"/>
              <a:t>Atucha</a:t>
            </a:r>
            <a:r>
              <a:rPr lang="es-AR" dirty="0"/>
              <a:t> II y Embalse. La potencia instalada total de sus tres plantas es de 1790 MW.</a:t>
            </a:r>
          </a:p>
          <a:p>
            <a:r>
              <a:rPr lang="es-AR" dirty="0"/>
              <a:t>Nucleoeléctrica Argentina es una sociedad anónima cuyo capital social accionario se encuentra distribuido de la siguiente manera: Ministerio de Hacienda 79%; CNEA 20%, Emprendimientos Energéticos Binacionales 1%.</a:t>
            </a:r>
          </a:p>
          <a:p>
            <a:endParaRPr lang="es-AR" dirty="0"/>
          </a:p>
        </p:txBody>
      </p:sp>
      <p:sp>
        <p:nvSpPr>
          <p:cNvPr id="3" name="2 Título"/>
          <p:cNvSpPr>
            <a:spLocks noGrp="1"/>
          </p:cNvSpPr>
          <p:nvPr>
            <p:ph type="title"/>
          </p:nvPr>
        </p:nvSpPr>
        <p:spPr/>
        <p:txBody>
          <a:bodyPr>
            <a:normAutofit fontScale="90000"/>
          </a:bodyPr>
          <a:lstStyle/>
          <a:p>
            <a:r>
              <a:rPr lang="es-AR" dirty="0"/>
              <a:t>Nucleoeléctrica Argentina S.A. (NASA)</a:t>
            </a:r>
          </a:p>
        </p:txBody>
      </p:sp>
    </p:spTree>
    <p:extLst>
      <p:ext uri="{BB962C8B-B14F-4D97-AF65-F5344CB8AC3E}">
        <p14:creationId xmlns:p14="http://schemas.microsoft.com/office/powerpoint/2010/main" xmlns="" val="27043376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AR" dirty="0"/>
              <a:t>E</a:t>
            </a:r>
            <a:r>
              <a:rPr lang="es-AR" dirty="0" smtClean="0"/>
              <a:t>s </a:t>
            </a:r>
            <a:r>
              <a:rPr lang="es-AR" dirty="0"/>
              <a:t>una empresa de capitales mixtos creada por las instituciones más importantes del agro: el </a:t>
            </a:r>
            <a:r>
              <a:rPr lang="es-AR" b="1" dirty="0"/>
              <a:t>Instituto Nacional de Tecnología Agropecuaria</a:t>
            </a:r>
            <a:r>
              <a:rPr lang="es-AR" dirty="0"/>
              <a:t> (INTA), la </a:t>
            </a:r>
            <a:r>
              <a:rPr lang="es-AR" b="1" dirty="0"/>
              <a:t>Sociedad Rural Argentina, </a:t>
            </a:r>
            <a:r>
              <a:rPr lang="es-AR" b="1" dirty="0" err="1"/>
              <a:t>Coninagro</a:t>
            </a:r>
            <a:r>
              <a:rPr lang="es-AR" b="1" dirty="0"/>
              <a:t> y la Federación Agraria </a:t>
            </a:r>
            <a:r>
              <a:rPr lang="es-AR" dirty="0"/>
              <a:t>reunidas para ofrecer nuevas soluciones de innovación al mercado argentino y la región.</a:t>
            </a:r>
            <a:endParaRPr lang="es-AR" dirty="0" smtClean="0"/>
          </a:p>
          <a:p>
            <a:r>
              <a:rPr lang="es-AR" dirty="0" smtClean="0"/>
              <a:t>Tiene por objeto  </a:t>
            </a:r>
            <a:r>
              <a:rPr lang="es-AR" dirty="0"/>
              <a:t>la generación de </a:t>
            </a:r>
            <a:r>
              <a:rPr lang="es-AR" b="1" dirty="0"/>
              <a:t>AGRONEGOCIOS basados en la comercialización de tecnologías apropiables desarrolladas por INTA y otras empresas</a:t>
            </a:r>
            <a:r>
              <a:rPr lang="es-AR" dirty="0"/>
              <a:t>: bienes y patentes aplicables en el ámbito agropecuario, agroindustrial y </a:t>
            </a:r>
            <a:r>
              <a:rPr lang="es-AR" dirty="0" smtClean="0"/>
              <a:t>agroalimentario.</a:t>
            </a:r>
          </a:p>
          <a:p>
            <a:endParaRPr lang="es-AR" dirty="0"/>
          </a:p>
        </p:txBody>
      </p:sp>
      <p:sp>
        <p:nvSpPr>
          <p:cNvPr id="3" name="2 Título"/>
          <p:cNvSpPr>
            <a:spLocks noGrp="1"/>
          </p:cNvSpPr>
          <p:nvPr>
            <p:ph type="title"/>
          </p:nvPr>
        </p:nvSpPr>
        <p:spPr/>
        <p:txBody>
          <a:bodyPr>
            <a:normAutofit fontScale="90000"/>
          </a:bodyPr>
          <a:lstStyle/>
          <a:p>
            <a:r>
              <a:rPr lang="es-AR" dirty="0" smtClean="0"/>
              <a:t>INNOVACIONES TECNOLÓGICAS AGROPECUARIAS (INTEA)</a:t>
            </a:r>
            <a:endParaRPr lang="es-AR" dirty="0"/>
          </a:p>
        </p:txBody>
      </p:sp>
    </p:spTree>
    <p:extLst>
      <p:ext uri="{BB962C8B-B14F-4D97-AF65-F5344CB8AC3E}">
        <p14:creationId xmlns:p14="http://schemas.microsoft.com/office/powerpoint/2010/main" xmlns="" val="3684328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AR" dirty="0"/>
              <a:t>Télam es una agencia de noticias </a:t>
            </a:r>
            <a:r>
              <a:rPr lang="es-AR" dirty="0" smtClean="0"/>
              <a:t>argentina</a:t>
            </a:r>
            <a:r>
              <a:rPr lang="es-AR" dirty="0"/>
              <a:t>. </a:t>
            </a:r>
            <a:r>
              <a:rPr lang="es-AR" b="1" dirty="0"/>
              <a:t>Provee información periodística a unos 2800 abonados</a:t>
            </a:r>
            <a:r>
              <a:rPr lang="es-AR" dirty="0"/>
              <a:t>, entre los que </a:t>
            </a:r>
            <a:r>
              <a:rPr lang="es-AR" b="1" dirty="0"/>
              <a:t>se incluyen medios de prensa nacionales e internacionales y oficinas gubernamentales nacionales, provinciales y municipales</a:t>
            </a:r>
            <a:r>
              <a:rPr lang="es-AR" dirty="0"/>
              <a:t>. </a:t>
            </a:r>
            <a:r>
              <a:rPr lang="es-AR" dirty="0" smtClean="0"/>
              <a:t>Actualmente es </a:t>
            </a:r>
            <a:r>
              <a:rPr lang="es-AR" dirty="0"/>
              <a:t>una Sociedad del Estado, Télam es la mayor agencia de noticias de Latinoamérica y la segunda más importante en lengua castellana, aunque también tiene portales en portugués y en inglés.</a:t>
            </a:r>
          </a:p>
        </p:txBody>
      </p:sp>
      <p:sp>
        <p:nvSpPr>
          <p:cNvPr id="3" name="2 Título"/>
          <p:cNvSpPr>
            <a:spLocks noGrp="1"/>
          </p:cNvSpPr>
          <p:nvPr>
            <p:ph type="title"/>
          </p:nvPr>
        </p:nvSpPr>
        <p:spPr/>
        <p:txBody>
          <a:bodyPr/>
          <a:lstStyle/>
          <a:p>
            <a:r>
              <a:rPr lang="es-AR" dirty="0" smtClean="0"/>
              <a:t>TELAM</a:t>
            </a:r>
            <a:endParaRPr lang="es-AR" dirty="0"/>
          </a:p>
        </p:txBody>
      </p:sp>
    </p:spTree>
    <p:extLst>
      <p:ext uri="{BB962C8B-B14F-4D97-AF65-F5344CB8AC3E}">
        <p14:creationId xmlns:p14="http://schemas.microsoft.com/office/powerpoint/2010/main" xmlns="" val="3103178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85000" lnSpcReduction="20000"/>
          </a:bodyPr>
          <a:lstStyle/>
          <a:p>
            <a:r>
              <a:rPr lang="es-AR" dirty="0"/>
              <a:t>En octubre del año 2018, luego de más de una década, YCRT vuelve a </a:t>
            </a:r>
            <a:r>
              <a:rPr lang="es-AR" b="1" dirty="0"/>
              <a:t>producir carbón </a:t>
            </a:r>
            <a:r>
              <a:rPr lang="es-AR" dirty="0"/>
              <a:t>de manera continua.</a:t>
            </a:r>
          </a:p>
          <a:p>
            <a:r>
              <a:rPr lang="es-AR" dirty="0"/>
              <a:t>En las oficinas centrales de YCRT se firmó el convenio para la venta mensual de 15 mil toneladas de carbón santacruceño a empresas de San Juan y Mendoza.</a:t>
            </a:r>
          </a:p>
          <a:p>
            <a:r>
              <a:rPr lang="es-AR" dirty="0"/>
              <a:t>En febrero de 2019, la empresa YCRT cargó el primer buque de carbón desde Río Turbio a Brasil a través del puerto de Punta Loyola, consistente en 25 mil toneladas que constituyen el inicio de una venta programada de carbón para los próximos 3 años, donde YCRT negocia la colocación del mineral, lo cual generará una demanda continua que exigirá al yacimiento tener una actividad productiva ascendente y sostenida de cara al futuro.</a:t>
            </a:r>
          </a:p>
          <a:p>
            <a:endParaRPr lang="es-AR" dirty="0"/>
          </a:p>
        </p:txBody>
      </p:sp>
      <p:sp>
        <p:nvSpPr>
          <p:cNvPr id="3" name="2 Título"/>
          <p:cNvSpPr>
            <a:spLocks noGrp="1"/>
          </p:cNvSpPr>
          <p:nvPr>
            <p:ph type="title"/>
          </p:nvPr>
        </p:nvSpPr>
        <p:spPr>
          <a:xfrm>
            <a:off x="457200" y="764704"/>
            <a:ext cx="8229600" cy="1368152"/>
          </a:xfrm>
        </p:spPr>
        <p:txBody>
          <a:bodyPr>
            <a:normAutofit fontScale="90000"/>
          </a:bodyPr>
          <a:lstStyle/>
          <a:p>
            <a:r>
              <a:rPr lang="es-AR" dirty="0" smtClean="0"/>
              <a:t>YACIMIENTOS CARBONÍFEROS RIO TURBIO</a:t>
            </a:r>
            <a:br>
              <a:rPr lang="es-AR" dirty="0" smtClean="0"/>
            </a:br>
            <a:endParaRPr lang="es-AR" dirty="0"/>
          </a:p>
        </p:txBody>
      </p:sp>
    </p:spTree>
    <p:extLst>
      <p:ext uri="{BB962C8B-B14F-4D97-AF65-F5344CB8AC3E}">
        <p14:creationId xmlns:p14="http://schemas.microsoft.com/office/powerpoint/2010/main" xmlns="" val="15447248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77500" lnSpcReduction="20000"/>
          </a:bodyPr>
          <a:lstStyle/>
          <a:p>
            <a:pPr algn="just"/>
            <a:r>
              <a:rPr lang="es-AR" dirty="0"/>
              <a:t>Sociedad del Estado</a:t>
            </a:r>
          </a:p>
          <a:p>
            <a:pPr algn="just"/>
            <a:r>
              <a:rPr lang="es-AR" dirty="0"/>
              <a:t>Su sigla es FMSE</a:t>
            </a:r>
          </a:p>
          <a:p>
            <a:pPr algn="just"/>
            <a:r>
              <a:rPr lang="es-AR" dirty="0"/>
              <a:t>Su actividad productiva se concentra en tres fábricas ubicadas en diferentes puntos del país: la Fábrica Militar Fray Luis Beltrán, ubicada en la provincia de Santa Fe, que cuenta con capacidad para la producción de armamento y municiones; la Fábrica Militar Río Tercero, ubicada en Córdoba, que posee plantas dedicadas a la </a:t>
            </a:r>
            <a:r>
              <a:rPr lang="es-AR" b="1" dirty="0"/>
              <a:t>industria metalmecánica y a la industria química</a:t>
            </a:r>
            <a:r>
              <a:rPr lang="es-AR" dirty="0"/>
              <a:t>; la Fábrica Militar Villa María, ubicada en Córdoba, que se especializa en pólvoras y explosivos. A ellas se suma la planta Jáchal, dedicada a la producción para la minería ubicada en la provincia de San Juan.</a:t>
            </a:r>
          </a:p>
          <a:p>
            <a:pPr algn="just"/>
            <a:r>
              <a:rPr lang="es-AR" dirty="0"/>
              <a:t>La sede central está ubicada en Ciudad Autónoma de Buenos Aires.</a:t>
            </a:r>
          </a:p>
          <a:p>
            <a:pPr marL="0" indent="0">
              <a:buNone/>
            </a:pPr>
            <a:endParaRPr lang="es-AR" dirty="0" smtClean="0"/>
          </a:p>
        </p:txBody>
      </p:sp>
      <p:sp>
        <p:nvSpPr>
          <p:cNvPr id="3" name="2 Título"/>
          <p:cNvSpPr>
            <a:spLocks noGrp="1"/>
          </p:cNvSpPr>
          <p:nvPr>
            <p:ph type="title"/>
          </p:nvPr>
        </p:nvSpPr>
        <p:spPr/>
        <p:txBody>
          <a:bodyPr>
            <a:normAutofit fontScale="90000"/>
          </a:bodyPr>
          <a:lstStyle/>
          <a:p>
            <a:r>
              <a:rPr lang="es-AR" dirty="0" smtClean="0"/>
              <a:t>FABRICACIONES MILITARES S.E</a:t>
            </a:r>
            <a:br>
              <a:rPr lang="es-AR" dirty="0" smtClean="0"/>
            </a:br>
            <a:endParaRPr lang="es-AR" dirty="0"/>
          </a:p>
        </p:txBody>
      </p:sp>
    </p:spTree>
    <p:extLst>
      <p:ext uri="{BB962C8B-B14F-4D97-AF65-F5344CB8AC3E}">
        <p14:creationId xmlns:p14="http://schemas.microsoft.com/office/powerpoint/2010/main" xmlns="" val="2067068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AR" dirty="0" smtClean="0"/>
              <a:t>Sociedad del Estado</a:t>
            </a:r>
          </a:p>
          <a:p>
            <a:r>
              <a:rPr lang="es-AR" dirty="0" smtClean="0"/>
              <a:t>La </a:t>
            </a:r>
            <a:r>
              <a:rPr lang="es-AR" dirty="0"/>
              <a:t>Administración General de Puertos Sociedad del Estado de la República Argentina tiene a su cargo el </a:t>
            </a:r>
            <a:r>
              <a:rPr lang="es-AR" b="1" dirty="0"/>
              <a:t>cumplimiento de las misiones de explotación y mantenimiento de la infraestructura de las áreas no concesionadas</a:t>
            </a:r>
            <a:r>
              <a:rPr lang="es-AR" dirty="0"/>
              <a:t>, como así también las funciones de </a:t>
            </a:r>
            <a:r>
              <a:rPr lang="es-AR" b="1" dirty="0"/>
              <a:t>Autoridad de Aplicación </a:t>
            </a:r>
            <a:r>
              <a:rPr lang="es-AR" dirty="0"/>
              <a:t>y ente de contralor del </a:t>
            </a:r>
            <a:r>
              <a:rPr lang="es-AR" b="1" dirty="0"/>
              <a:t>cumplimiento de las obligaciones contractuales de los concesionarios de las terminales portuarias privadas </a:t>
            </a:r>
            <a:r>
              <a:rPr lang="es-AR" dirty="0"/>
              <a:t>frente al Estado Nacional y las tareas de mantenimiento, dragado y balizamiento de los canales de acceso al Puerto de Buenos Aires y del vaso portuario.</a:t>
            </a:r>
          </a:p>
        </p:txBody>
      </p:sp>
      <p:sp>
        <p:nvSpPr>
          <p:cNvPr id="3" name="2 Título"/>
          <p:cNvSpPr>
            <a:spLocks noGrp="1"/>
          </p:cNvSpPr>
          <p:nvPr>
            <p:ph type="title"/>
          </p:nvPr>
        </p:nvSpPr>
        <p:spPr/>
        <p:txBody>
          <a:bodyPr>
            <a:normAutofit fontScale="90000"/>
          </a:bodyPr>
          <a:lstStyle/>
          <a:p>
            <a:r>
              <a:rPr lang="es-AR" dirty="0" smtClean="0"/>
              <a:t>ADMINISTRACIÓN GENERAL DE PUERTOS</a:t>
            </a:r>
            <a:endParaRPr lang="es-AR" dirty="0"/>
          </a:p>
        </p:txBody>
      </p:sp>
    </p:spTree>
    <p:extLst>
      <p:ext uri="{BB962C8B-B14F-4D97-AF65-F5344CB8AC3E}">
        <p14:creationId xmlns:p14="http://schemas.microsoft.com/office/powerpoint/2010/main" xmlns="" val="12776725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Empresa Argentina de Soluciones Satelitales </a:t>
            </a:r>
            <a:r>
              <a:rPr lang="es-AR" b="1" dirty="0"/>
              <a:t>(ARSAT): </a:t>
            </a:r>
            <a:r>
              <a:rPr lang="es-AR" dirty="0"/>
              <a:t>Genera condiciones de igualdad en el acceso al servicio de las telecomunicaciones en todo el país, conectando a los argentinos por tierra y aire, con un servicio de calidad, contribuyendo al desarrollo de la nación. (S.A con participación estatal mayoritaria)</a:t>
            </a:r>
          </a:p>
          <a:p>
            <a:r>
              <a:rPr lang="es-AR" dirty="0"/>
              <a:t> Radio y Televisión Argentina S.E</a:t>
            </a:r>
            <a:r>
              <a:rPr lang="es-AR" b="1" dirty="0"/>
              <a:t>. (RTA) </a:t>
            </a:r>
            <a:r>
              <a:rPr lang="es-AR" dirty="0"/>
              <a:t>(Sociedad del Estado).</a:t>
            </a:r>
          </a:p>
          <a:p>
            <a:endParaRPr lang="es-AR" dirty="0"/>
          </a:p>
        </p:txBody>
      </p:sp>
      <p:sp>
        <p:nvSpPr>
          <p:cNvPr id="3" name="2 Título"/>
          <p:cNvSpPr>
            <a:spLocks noGrp="1"/>
          </p:cNvSpPr>
          <p:nvPr>
            <p:ph type="title"/>
          </p:nvPr>
        </p:nvSpPr>
        <p:spPr/>
        <p:txBody>
          <a:bodyPr>
            <a:normAutofit fontScale="90000"/>
          </a:bodyPr>
          <a:lstStyle/>
          <a:p>
            <a:r>
              <a:rPr lang="es-AR" dirty="0"/>
              <a:t>Rubro: «Información y comunicaciones»</a:t>
            </a:r>
          </a:p>
        </p:txBody>
      </p:sp>
    </p:spTree>
    <p:extLst>
      <p:ext uri="{BB962C8B-B14F-4D97-AF65-F5344CB8AC3E}">
        <p14:creationId xmlns:p14="http://schemas.microsoft.com/office/powerpoint/2010/main" xmlns="" val="16790443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AR" dirty="0" smtClean="0"/>
              <a:t>Sociedad </a:t>
            </a:r>
            <a:r>
              <a:rPr lang="es-AR" dirty="0"/>
              <a:t>Anónima con participación estatal mayoritaria</a:t>
            </a:r>
          </a:p>
          <a:p>
            <a:r>
              <a:rPr lang="es-AR" dirty="0" smtClean="0"/>
              <a:t>Tiene como objeto la </a:t>
            </a:r>
            <a:r>
              <a:rPr lang="es-AR" b="1" dirty="0" smtClean="0"/>
              <a:t>comercialización </a:t>
            </a:r>
            <a:r>
              <a:rPr lang="es-AR" b="1" dirty="0"/>
              <a:t>de la energía proveniente de los aprovechamientos binacionales e interconexiones internacionales</a:t>
            </a:r>
            <a:r>
              <a:rPr lang="es-AR" dirty="0"/>
              <a:t> en los que el Estado Nacional le hubiese asignado tal </a:t>
            </a:r>
            <a:r>
              <a:rPr lang="es-AR" dirty="0" smtClean="0"/>
              <a:t>función.</a:t>
            </a:r>
            <a:endParaRPr lang="es-AR" dirty="0"/>
          </a:p>
        </p:txBody>
      </p:sp>
      <p:sp>
        <p:nvSpPr>
          <p:cNvPr id="3" name="2 Título"/>
          <p:cNvSpPr>
            <a:spLocks noGrp="1"/>
          </p:cNvSpPr>
          <p:nvPr>
            <p:ph type="title"/>
          </p:nvPr>
        </p:nvSpPr>
        <p:spPr>
          <a:xfrm>
            <a:off x="457200" y="476672"/>
            <a:ext cx="8229600" cy="1512168"/>
          </a:xfrm>
        </p:spPr>
        <p:txBody>
          <a:bodyPr>
            <a:normAutofit fontScale="90000"/>
          </a:bodyPr>
          <a:lstStyle/>
          <a:p>
            <a:pPr fontAlgn="ctr"/>
            <a:r>
              <a:rPr lang="es-AR" dirty="0"/>
              <a:t>﻿EMPRENDIMIENTOS ENERGÉTICOS BINACIONALES S.A.</a:t>
            </a:r>
          </a:p>
        </p:txBody>
      </p:sp>
    </p:spTree>
    <p:extLst>
      <p:ext uri="{BB962C8B-B14F-4D97-AF65-F5344CB8AC3E}">
        <p14:creationId xmlns:p14="http://schemas.microsoft.com/office/powerpoint/2010/main" xmlns="" val="33317038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62500" lnSpcReduction="20000"/>
          </a:bodyPr>
          <a:lstStyle/>
          <a:p>
            <a:r>
              <a:rPr lang="es-AR" sz="2900" dirty="0"/>
              <a:t>Reporta a: Ministerio de Producción y Trabajo</a:t>
            </a:r>
          </a:p>
          <a:p>
            <a:r>
              <a:rPr lang="es-AR" sz="2900" dirty="0"/>
              <a:t>Sigla: BICE</a:t>
            </a:r>
          </a:p>
          <a:p>
            <a:r>
              <a:rPr lang="es-AR" sz="2900" dirty="0"/>
              <a:t>Sociedad Anónima con participación estatal mayoritaria</a:t>
            </a:r>
          </a:p>
          <a:p>
            <a:r>
              <a:rPr lang="es-AR" sz="2900" dirty="0"/>
              <a:t>El BICE (Banco de Inversión y Comercio Exterior) </a:t>
            </a:r>
            <a:r>
              <a:rPr lang="es-AR" sz="2900" b="1" dirty="0"/>
              <a:t>es un banco público de segundo grado, cuyo único accionista es el Estado Nacional, que  se enfoca en promover las inversiones y el comercio exterior a través de créditos de mediano y largo plazo</a:t>
            </a:r>
            <a:r>
              <a:rPr lang="es-AR" sz="2900" dirty="0"/>
              <a:t>. Además, desde su creación, otorga préstamos, no sólo directamente a las empresas sino también mediante distintas entidades de la banca comercial.</a:t>
            </a:r>
          </a:p>
          <a:p>
            <a:r>
              <a:rPr lang="es-AR" sz="2900" dirty="0"/>
              <a:t>Su objetivo es ser el principal banco de fomento del crecimiento, la mejora de la productividad y la competitividad de las empresas argentinas. Como institución financiera de desarrollo, busca fortalecer a las empresas, aumentar el empleo y desarrollar el país.</a:t>
            </a:r>
          </a:p>
          <a:p>
            <a:endParaRPr lang="es-AR" dirty="0"/>
          </a:p>
        </p:txBody>
      </p:sp>
      <p:sp>
        <p:nvSpPr>
          <p:cNvPr id="3" name="2 Título"/>
          <p:cNvSpPr>
            <a:spLocks noGrp="1"/>
          </p:cNvSpPr>
          <p:nvPr>
            <p:ph type="title"/>
          </p:nvPr>
        </p:nvSpPr>
        <p:spPr>
          <a:xfrm>
            <a:off x="457200" y="1052736"/>
            <a:ext cx="8229600" cy="936104"/>
          </a:xfrm>
        </p:spPr>
        <p:txBody>
          <a:bodyPr>
            <a:normAutofit fontScale="90000"/>
          </a:bodyPr>
          <a:lstStyle/>
          <a:p>
            <a:r>
              <a:rPr lang="es-AR" dirty="0"/>
              <a:t>BANCO DE INVERSIÓN Y COMERCIO EXTERIOR S.A.</a:t>
            </a:r>
            <a:br>
              <a:rPr lang="es-AR" dirty="0"/>
            </a:br>
            <a:endParaRPr lang="es-AR" dirty="0"/>
          </a:p>
        </p:txBody>
      </p:sp>
    </p:spTree>
    <p:extLst>
      <p:ext uri="{BB962C8B-B14F-4D97-AF65-F5344CB8AC3E}">
        <p14:creationId xmlns:p14="http://schemas.microsoft.com/office/powerpoint/2010/main" xmlns="" val="822101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1988840"/>
            <a:ext cx="7408333" cy="4752528"/>
          </a:xfrm>
        </p:spPr>
        <p:txBody>
          <a:bodyPr>
            <a:noAutofit/>
          </a:bodyPr>
          <a:lstStyle/>
          <a:p>
            <a:r>
              <a:rPr lang="es-AR" sz="1700" b="1" dirty="0" smtClean="0"/>
              <a:t>SOCIEDADES ANÓNIMAS CON PARTICIPACIÓN ESTATAL MAYORITARIA: </a:t>
            </a:r>
            <a:r>
              <a:rPr lang="es-AR" sz="1700" dirty="0" smtClean="0"/>
              <a:t>el Estado nacional o los organismos estatales legalmente autorizados sean titulares de acciones que representen por lo menos el </a:t>
            </a:r>
            <a:r>
              <a:rPr lang="es-AR" sz="1700" b="1" dirty="0" smtClean="0"/>
              <a:t>51 % del capital social</a:t>
            </a:r>
          </a:p>
          <a:p>
            <a:r>
              <a:rPr lang="es-AR" sz="1700" dirty="0" smtClean="0"/>
              <a:t>- </a:t>
            </a:r>
            <a:r>
              <a:rPr lang="es-AR" sz="1700" b="1" dirty="0" smtClean="0"/>
              <a:t>SOCIEDADES DEL ESTADO: </a:t>
            </a:r>
            <a:r>
              <a:rPr lang="es-AR" sz="1700" dirty="0" smtClean="0"/>
              <a:t>entidades descentralizadas con patrimonio y personalidad jurídica propia, integra y expresamente estatales (excluye toda participación de capitales privados). </a:t>
            </a:r>
          </a:p>
          <a:p>
            <a:r>
              <a:rPr lang="es-AR" sz="1700" b="1" dirty="0" smtClean="0"/>
              <a:t>SOCIEDADES DE ECONOMÍA MIXTA: </a:t>
            </a:r>
            <a:r>
              <a:rPr lang="es-AR" sz="1700" dirty="0" smtClean="0"/>
              <a:t>las que forma el Estado Nacional o las entidades administrativas autárquicas dentro de sus facultades legales, por una parte, y los capitales privados por la otra </a:t>
            </a:r>
          </a:p>
          <a:p>
            <a:r>
              <a:rPr lang="es-AR" sz="1700" b="1" dirty="0" smtClean="0"/>
              <a:t> EMPRESAS EN LIQUIDACIÓN: </a:t>
            </a:r>
            <a:r>
              <a:rPr lang="es-AR" sz="1700" dirty="0" smtClean="0"/>
              <a:t>proceso que se inicia una vez disuelta la sociedad y que no supone el cambio de personalidad jurídica.</a:t>
            </a:r>
          </a:p>
          <a:p>
            <a:r>
              <a:rPr lang="es-AR" sz="1700" dirty="0" smtClean="0"/>
              <a:t> </a:t>
            </a:r>
            <a:r>
              <a:rPr lang="es-AR" sz="1700" b="1" dirty="0" smtClean="0"/>
              <a:t>EMPRESAS BINACIONALES: </a:t>
            </a:r>
            <a:r>
              <a:rPr lang="es-AR" sz="1700" dirty="0" smtClean="0"/>
              <a:t>asociación de capitales provenientes de dos países que promueve su actuación conjunta dentro de ambos mercados nacionales.</a:t>
            </a:r>
          </a:p>
          <a:p>
            <a:r>
              <a:rPr lang="es-AR" sz="1700" b="1" dirty="0" smtClean="0"/>
              <a:t>EMPRESAS INTERESTADUALES</a:t>
            </a:r>
            <a:r>
              <a:rPr lang="es-AR" sz="1700" dirty="0" smtClean="0"/>
              <a:t>: asociación de capitales provenientes de dos o más provincias que promueve su actuación conjunta dentro de sus mercados</a:t>
            </a:r>
            <a:endParaRPr lang="es-AR" sz="1700" dirty="0"/>
          </a:p>
        </p:txBody>
      </p:sp>
      <p:sp>
        <p:nvSpPr>
          <p:cNvPr id="3" name="2 Título"/>
          <p:cNvSpPr>
            <a:spLocks noGrp="1"/>
          </p:cNvSpPr>
          <p:nvPr>
            <p:ph type="title"/>
          </p:nvPr>
        </p:nvSpPr>
        <p:spPr/>
        <p:txBody>
          <a:bodyPr>
            <a:normAutofit fontScale="90000"/>
          </a:bodyPr>
          <a:lstStyle/>
          <a:p>
            <a:r>
              <a:rPr lang="es-AR" dirty="0" smtClean="0"/>
              <a:t>REGÍMENES JURÍDICOS QUE PUEDE ADOPTAR UNA EMPRESA PÚBLICA</a:t>
            </a:r>
            <a:endParaRPr lang="es-AR" dirty="0"/>
          </a:p>
        </p:txBody>
      </p:sp>
    </p:spTree>
    <p:extLst>
      <p:ext uri="{BB962C8B-B14F-4D97-AF65-F5344CB8AC3E}">
        <p14:creationId xmlns:p14="http://schemas.microsoft.com/office/powerpoint/2010/main" xmlns="" val="27142512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0" indent="0">
              <a:buNone/>
            </a:pPr>
            <a:r>
              <a:rPr lang="es-AR" dirty="0"/>
              <a:t>Centro de Ensayos de Alta Tecnología </a:t>
            </a:r>
            <a:r>
              <a:rPr lang="es-AR" b="1" dirty="0"/>
              <a:t>(CEATSA)</a:t>
            </a:r>
          </a:p>
          <a:p>
            <a:r>
              <a:rPr lang="es-AR" dirty="0"/>
              <a:t>S.A con participación estatal mayoritaria.</a:t>
            </a:r>
          </a:p>
          <a:p>
            <a:pPr marL="0" indent="0">
              <a:buNone/>
            </a:pPr>
            <a:r>
              <a:rPr lang="es-AR" dirty="0"/>
              <a:t>Es una empresa argentina de alta tecnología que provee ensayos ambientales y pruebas de ingeniería a las industrias aeroespacial, agropecuaria, automotriz, electrónica, energética y defensa. Es de propiedad conjunta de la empresa estatal de telecomunicaciones ARSAT (en un 80%) y de INVAP (en un 20%).1​2​</a:t>
            </a:r>
          </a:p>
          <a:p>
            <a:endParaRPr lang="es-AR" dirty="0"/>
          </a:p>
        </p:txBody>
      </p:sp>
      <p:sp>
        <p:nvSpPr>
          <p:cNvPr id="3" name="2 Título"/>
          <p:cNvSpPr>
            <a:spLocks noGrp="1"/>
          </p:cNvSpPr>
          <p:nvPr>
            <p:ph type="title"/>
          </p:nvPr>
        </p:nvSpPr>
        <p:spPr/>
        <p:txBody>
          <a:bodyPr>
            <a:normAutofit fontScale="90000"/>
          </a:bodyPr>
          <a:lstStyle/>
          <a:p>
            <a:r>
              <a:rPr lang="es-AR" dirty="0"/>
              <a:t>«Servicios profesionales, científicos y técnicos»</a:t>
            </a:r>
          </a:p>
        </p:txBody>
      </p:sp>
    </p:spTree>
    <p:extLst>
      <p:ext uri="{BB962C8B-B14F-4D97-AF65-F5344CB8AC3E}">
        <p14:creationId xmlns:p14="http://schemas.microsoft.com/office/powerpoint/2010/main" xmlns="" val="9221079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b="1" dirty="0"/>
              <a:t>YPF S.A. con 22.032 </a:t>
            </a:r>
            <a:r>
              <a:rPr lang="es-AR" b="1" dirty="0" smtClean="0"/>
              <a:t>trabajadores.</a:t>
            </a:r>
          </a:p>
          <a:p>
            <a:r>
              <a:rPr lang="es-AR" b="1" dirty="0" smtClean="0"/>
              <a:t>Ferrocarriles </a:t>
            </a:r>
            <a:r>
              <a:rPr lang="es-AR" b="1" dirty="0"/>
              <a:t>Argentinos S.E. con </a:t>
            </a:r>
            <a:r>
              <a:rPr lang="es-AR" b="1" dirty="0" smtClean="0"/>
              <a:t>21.619.</a:t>
            </a:r>
          </a:p>
          <a:p>
            <a:r>
              <a:rPr lang="es-AR" b="1" dirty="0" smtClean="0"/>
              <a:t> </a:t>
            </a:r>
            <a:r>
              <a:rPr lang="es-AR" b="1" dirty="0"/>
              <a:t>E</a:t>
            </a:r>
            <a:r>
              <a:rPr lang="es-AR" b="1" dirty="0" smtClean="0"/>
              <a:t>l </a:t>
            </a:r>
            <a:r>
              <a:rPr lang="es-AR" b="1" dirty="0"/>
              <a:t>Banco de la Nación Argentina con </a:t>
            </a:r>
            <a:r>
              <a:rPr lang="es-AR" b="1" dirty="0" smtClean="0"/>
              <a:t>18.002.</a:t>
            </a:r>
          </a:p>
          <a:p>
            <a:r>
              <a:rPr lang="es-AR" b="1" dirty="0" smtClean="0"/>
              <a:t>Correo </a:t>
            </a:r>
            <a:r>
              <a:rPr lang="es-AR" b="1" dirty="0"/>
              <a:t>Oficial de la República Argentina S.A. con </a:t>
            </a:r>
            <a:r>
              <a:rPr lang="es-AR" b="1" dirty="0" smtClean="0"/>
              <a:t>17.231.</a:t>
            </a:r>
          </a:p>
          <a:p>
            <a:r>
              <a:rPr lang="es-AR" b="1" dirty="0" smtClean="0"/>
              <a:t> </a:t>
            </a:r>
            <a:r>
              <a:rPr lang="es-AR" b="1" dirty="0"/>
              <a:t>Aerolíneas Argentinas S.A. con 12.000 </a:t>
            </a:r>
            <a:r>
              <a:rPr lang="es-AR" b="1" dirty="0" smtClean="0"/>
              <a:t>aproximadamente.</a:t>
            </a:r>
            <a:endParaRPr lang="es-AR" dirty="0"/>
          </a:p>
          <a:p>
            <a:endParaRPr lang="es-AR" dirty="0"/>
          </a:p>
        </p:txBody>
      </p:sp>
      <p:sp>
        <p:nvSpPr>
          <p:cNvPr id="3" name="2 Título"/>
          <p:cNvSpPr>
            <a:spLocks noGrp="1"/>
          </p:cNvSpPr>
          <p:nvPr>
            <p:ph type="title"/>
          </p:nvPr>
        </p:nvSpPr>
        <p:spPr/>
        <p:txBody>
          <a:bodyPr>
            <a:normAutofit fontScale="90000"/>
          </a:bodyPr>
          <a:lstStyle/>
          <a:p>
            <a:r>
              <a:rPr lang="es-AR" dirty="0" smtClean="0"/>
              <a:t>Empresas que cuentan con mayor personal:</a:t>
            </a:r>
            <a:endParaRPr lang="es-AR" dirty="0"/>
          </a:p>
        </p:txBody>
      </p:sp>
    </p:spTree>
    <p:extLst>
      <p:ext uri="{BB962C8B-B14F-4D97-AF65-F5344CB8AC3E}">
        <p14:creationId xmlns:p14="http://schemas.microsoft.com/office/powerpoint/2010/main" xmlns="" val="361131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AR" dirty="0"/>
              <a:t>: </a:t>
            </a:r>
            <a:r>
              <a:rPr lang="es-AR" b="1" dirty="0"/>
              <a:t>Radio de la Universidad Nacional del Litoral S.A. con 80 </a:t>
            </a:r>
            <a:r>
              <a:rPr lang="es-AR" b="1" dirty="0" smtClean="0"/>
              <a:t>trabajadores.</a:t>
            </a:r>
          </a:p>
          <a:p>
            <a:r>
              <a:rPr lang="es-AR" b="1" dirty="0" smtClean="0"/>
              <a:t> </a:t>
            </a:r>
            <a:r>
              <a:rPr lang="es-AR" b="1" dirty="0"/>
              <a:t>Innovaciones Tecnológicas Agropecuarias S.A. con </a:t>
            </a:r>
            <a:r>
              <a:rPr lang="es-AR" b="1" dirty="0" smtClean="0"/>
              <a:t>69.</a:t>
            </a:r>
          </a:p>
          <a:p>
            <a:r>
              <a:rPr lang="es-AR" b="1" dirty="0" smtClean="0"/>
              <a:t> </a:t>
            </a:r>
            <a:r>
              <a:rPr lang="es-AR" b="1" dirty="0"/>
              <a:t>Construcción de Viviendas para la Armada (COVIARA) con </a:t>
            </a:r>
            <a:r>
              <a:rPr lang="es-AR" b="1" dirty="0" smtClean="0"/>
              <a:t>59.</a:t>
            </a:r>
          </a:p>
          <a:p>
            <a:r>
              <a:rPr lang="es-AR" b="1" dirty="0" smtClean="0"/>
              <a:t> </a:t>
            </a:r>
            <a:r>
              <a:rPr lang="es-AR" b="1" dirty="0"/>
              <a:t>Emprendimientos Energéticos Binacionales S.A. con 29. </a:t>
            </a:r>
            <a:endParaRPr lang="es-AR" dirty="0"/>
          </a:p>
        </p:txBody>
      </p:sp>
      <p:sp>
        <p:nvSpPr>
          <p:cNvPr id="3" name="2 Título"/>
          <p:cNvSpPr>
            <a:spLocks noGrp="1"/>
          </p:cNvSpPr>
          <p:nvPr>
            <p:ph type="title"/>
          </p:nvPr>
        </p:nvSpPr>
        <p:spPr/>
        <p:txBody>
          <a:bodyPr/>
          <a:lstStyle/>
          <a:p>
            <a:r>
              <a:rPr lang="es-AR" dirty="0" smtClean="0"/>
              <a:t>Empresas con menor personal</a:t>
            </a:r>
            <a:endParaRPr lang="es-AR" dirty="0"/>
          </a:p>
        </p:txBody>
      </p:sp>
    </p:spTree>
    <p:extLst>
      <p:ext uri="{BB962C8B-B14F-4D97-AF65-F5344CB8AC3E}">
        <p14:creationId xmlns:p14="http://schemas.microsoft.com/office/powerpoint/2010/main" xmlns="" val="1739921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r>
              <a:rPr lang="es-AR" dirty="0"/>
              <a:t>P</a:t>
            </a:r>
            <a:r>
              <a:rPr lang="es-AR" dirty="0" smtClean="0"/>
              <a:t>rocuran </a:t>
            </a:r>
            <a:r>
              <a:rPr lang="es-AR" b="1" dirty="0"/>
              <a:t>contribuir al bienestar general </a:t>
            </a:r>
            <a:r>
              <a:rPr lang="es-AR" dirty="0"/>
              <a:t>de la población a través de la provisión de bienes y servicios públicos de carácter </a:t>
            </a:r>
            <a:r>
              <a:rPr lang="es-AR" dirty="0" smtClean="0"/>
              <a:t>estratégico.</a:t>
            </a:r>
            <a:endParaRPr lang="es-AR" dirty="0"/>
          </a:p>
          <a:p>
            <a:r>
              <a:rPr lang="es-AR" dirty="0"/>
              <a:t>En la actualidad existen en Argentina </a:t>
            </a:r>
            <a:r>
              <a:rPr lang="es-AR" b="1" dirty="0"/>
              <a:t>más de 100 empresas que son de propiedad estatal </a:t>
            </a:r>
            <a:r>
              <a:rPr lang="es-AR" dirty="0"/>
              <a:t>si se incluyen aquellas en las que el Estado tiene una participación accionaria minoritaria. Esta cifra pone en evidencia que para el Estado argentino, al igual que en otros países de América Latina, </a:t>
            </a:r>
            <a:r>
              <a:rPr lang="es-AR" b="1" dirty="0"/>
              <a:t>las empresas públicas tienen un papel relevante en materia económica y </a:t>
            </a:r>
            <a:r>
              <a:rPr lang="es-AR" b="1" dirty="0" smtClean="0"/>
              <a:t>social.</a:t>
            </a:r>
          </a:p>
        </p:txBody>
      </p:sp>
      <p:sp>
        <p:nvSpPr>
          <p:cNvPr id="3" name="2 Título"/>
          <p:cNvSpPr>
            <a:spLocks noGrp="1"/>
          </p:cNvSpPr>
          <p:nvPr>
            <p:ph type="title"/>
          </p:nvPr>
        </p:nvSpPr>
        <p:spPr/>
        <p:txBody>
          <a:bodyPr>
            <a:normAutofit fontScale="90000"/>
          </a:bodyPr>
          <a:lstStyle/>
          <a:p>
            <a:r>
              <a:rPr lang="es-AR" dirty="0" smtClean="0"/>
              <a:t>Tienen un impacto social y económico significativo</a:t>
            </a:r>
            <a:endParaRPr lang="es-AR" dirty="0"/>
          </a:p>
        </p:txBody>
      </p:sp>
    </p:spTree>
    <p:extLst>
      <p:ext uri="{BB962C8B-B14F-4D97-AF65-F5344CB8AC3E}">
        <p14:creationId xmlns:p14="http://schemas.microsoft.com/office/powerpoint/2010/main" xmlns="" val="2876820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sz="2700" dirty="0" smtClean="0"/>
              <a:t>En la última década, se </a:t>
            </a:r>
            <a:r>
              <a:rPr lang="es-AR" sz="2700" dirty="0"/>
              <a:t>incrementó la participación de las empresas públicas del Estado en los rubros de </a:t>
            </a:r>
            <a:r>
              <a:rPr lang="es-AR" sz="2700" b="1" dirty="0"/>
              <a:t>energía, transporte, e información y comunicaciones. </a:t>
            </a:r>
            <a:r>
              <a:rPr lang="es-AR" sz="2700" dirty="0"/>
              <a:t>El 50% de las corporaciones estatales participan de estas actividades </a:t>
            </a:r>
            <a:r>
              <a:rPr lang="es-AR" sz="2700" dirty="0" smtClean="0"/>
              <a:t>económicas.</a:t>
            </a:r>
          </a:p>
          <a:p>
            <a:endParaRPr lang="es-AR" dirty="0"/>
          </a:p>
        </p:txBody>
      </p:sp>
      <p:sp>
        <p:nvSpPr>
          <p:cNvPr id="3" name="2 Título"/>
          <p:cNvSpPr>
            <a:spLocks noGrp="1"/>
          </p:cNvSpPr>
          <p:nvPr>
            <p:ph type="title"/>
          </p:nvPr>
        </p:nvSpPr>
        <p:spPr/>
        <p:txBody>
          <a:bodyPr>
            <a:normAutofit fontScale="90000"/>
          </a:bodyPr>
          <a:lstStyle/>
          <a:p>
            <a:r>
              <a:rPr lang="es-AR" dirty="0" smtClean="0"/>
              <a:t>Energía, transporte y comunicación</a:t>
            </a:r>
            <a:endParaRPr lang="es-AR" dirty="0"/>
          </a:p>
        </p:txBody>
      </p:sp>
    </p:spTree>
    <p:extLst>
      <p:ext uri="{BB962C8B-B14F-4D97-AF65-F5344CB8AC3E}">
        <p14:creationId xmlns:p14="http://schemas.microsoft.com/office/powerpoint/2010/main" xmlns="" val="1713509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El 40% de las empresas públicas se estructuran bajo el régimen de sociedades anónimas. Este régimen jurídico en particular provee al Estado de un amplio grado de flexibilidad en la participación societaria y en la dinámica de gerenciamiento, de acuerdo a las diferentes situaciones financieras y económicas que se puedan </a:t>
            </a:r>
            <a:r>
              <a:rPr lang="es-AR" dirty="0" smtClean="0"/>
              <a:t>presentar.</a:t>
            </a:r>
            <a:endParaRPr lang="es-AR" dirty="0"/>
          </a:p>
        </p:txBody>
      </p:sp>
      <p:sp>
        <p:nvSpPr>
          <p:cNvPr id="3" name="2 Título"/>
          <p:cNvSpPr>
            <a:spLocks noGrp="1"/>
          </p:cNvSpPr>
          <p:nvPr>
            <p:ph type="title"/>
          </p:nvPr>
        </p:nvSpPr>
        <p:spPr/>
        <p:txBody>
          <a:bodyPr/>
          <a:lstStyle/>
          <a:p>
            <a:r>
              <a:rPr lang="es-AR" dirty="0" smtClean="0"/>
              <a:t>Sociedades Anónimas</a:t>
            </a:r>
            <a:endParaRPr lang="es-AR" dirty="0"/>
          </a:p>
        </p:txBody>
      </p:sp>
    </p:spTree>
    <p:extLst>
      <p:ext uri="{BB962C8B-B14F-4D97-AF65-F5344CB8AC3E}">
        <p14:creationId xmlns:p14="http://schemas.microsoft.com/office/powerpoint/2010/main" xmlns="" val="97277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D</a:t>
            </a:r>
            <a:r>
              <a:rPr lang="es-AR" dirty="0" smtClean="0"/>
              <a:t>etalla </a:t>
            </a:r>
            <a:r>
              <a:rPr lang="es-AR" dirty="0"/>
              <a:t>en su artículo 8 que las empresas que forman parte del Sector Público Nacional son: “todas aquellas </a:t>
            </a:r>
            <a:r>
              <a:rPr lang="es-AR" b="1" dirty="0"/>
              <a:t>Empresas del Estado, Sociedades del Estado, Sociedades Anónimas con Participación Estatal Mayoritaria (SAPEM), Sociedades de Economía Mixta y todas aquellas otras organizaciones empresariales donde el Estado Nacional tenga participación mayoritaria en el capital o en la formación de las decisiones societarias”.</a:t>
            </a:r>
          </a:p>
        </p:txBody>
      </p:sp>
      <p:sp>
        <p:nvSpPr>
          <p:cNvPr id="3" name="2 Título"/>
          <p:cNvSpPr>
            <a:spLocks noGrp="1"/>
          </p:cNvSpPr>
          <p:nvPr>
            <p:ph type="title"/>
          </p:nvPr>
        </p:nvSpPr>
        <p:spPr/>
        <p:txBody>
          <a:bodyPr>
            <a:normAutofit fontScale="90000"/>
          </a:bodyPr>
          <a:lstStyle/>
          <a:p>
            <a:r>
              <a:rPr lang="es-AR" dirty="0"/>
              <a:t>La Ley de Administración financiera (Nº 24.156) </a:t>
            </a:r>
          </a:p>
        </p:txBody>
      </p:sp>
    </p:spTree>
    <p:extLst>
      <p:ext uri="{BB962C8B-B14F-4D97-AF65-F5344CB8AC3E}">
        <p14:creationId xmlns:p14="http://schemas.microsoft.com/office/powerpoint/2010/main" xmlns="" val="160824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 Son de propiedad estatal (el Estado posee más del 50% de la participación accionaria, o más) o están de facto controladas por el Estado </a:t>
            </a:r>
            <a:r>
              <a:rPr lang="es-AR" dirty="0" smtClean="0"/>
              <a:t>Nacional.</a:t>
            </a:r>
          </a:p>
          <a:p>
            <a:r>
              <a:rPr lang="es-AR" dirty="0" smtClean="0"/>
              <a:t> </a:t>
            </a:r>
            <a:r>
              <a:rPr lang="es-AR" dirty="0"/>
              <a:t>• Producen bienes y servicios de manera directa, ya sea en el marco de un mercado liberalizado o en una situación de monopolio, y </a:t>
            </a:r>
            <a:endParaRPr lang="es-AR" dirty="0" smtClean="0"/>
          </a:p>
          <a:p>
            <a:r>
              <a:rPr lang="es-AR" dirty="0" smtClean="0"/>
              <a:t>• </a:t>
            </a:r>
            <a:r>
              <a:rPr lang="es-AR" dirty="0"/>
              <a:t>Tienen una misión pública explícita</a:t>
            </a:r>
          </a:p>
        </p:txBody>
      </p:sp>
      <p:sp>
        <p:nvSpPr>
          <p:cNvPr id="3" name="2 Título"/>
          <p:cNvSpPr>
            <a:spLocks noGrp="1"/>
          </p:cNvSpPr>
          <p:nvPr>
            <p:ph type="title"/>
          </p:nvPr>
        </p:nvSpPr>
        <p:spPr/>
        <p:txBody>
          <a:bodyPr>
            <a:normAutofit fontScale="90000"/>
          </a:bodyPr>
          <a:lstStyle/>
          <a:p>
            <a:r>
              <a:rPr lang="es-AR" dirty="0" smtClean="0"/>
              <a:t>Entendemos como empresas públicas aquellas que:</a:t>
            </a:r>
            <a:endParaRPr lang="es-AR" dirty="0"/>
          </a:p>
        </p:txBody>
      </p:sp>
    </p:spTree>
    <p:extLst>
      <p:ext uri="{BB962C8B-B14F-4D97-AF65-F5344CB8AC3E}">
        <p14:creationId xmlns:p14="http://schemas.microsoft.com/office/powerpoint/2010/main" xmlns="" val="465135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A</a:t>
            </a:r>
            <a:r>
              <a:rPr lang="es-AR" dirty="0" smtClean="0"/>
              <a:t>demás </a:t>
            </a:r>
            <a:r>
              <a:rPr lang="es-AR" dirty="0"/>
              <a:t>del contralor propio según el tipo societario, la rendición de cuentas debe ser realizada frente a las autoridades gubernamentales -del Poder Ejecutivo en tanto titular de las acciones (Sindicatura General de la Nación)-, políticas -del Poder Legislativo (Auditoría General de la Nación)- así como también, a la ciudadanía en general, en tanto usuarios o consumidores.</a:t>
            </a:r>
          </a:p>
          <a:p>
            <a:endParaRPr lang="es-AR" dirty="0"/>
          </a:p>
        </p:txBody>
      </p:sp>
      <p:sp>
        <p:nvSpPr>
          <p:cNvPr id="3" name="2 Título"/>
          <p:cNvSpPr>
            <a:spLocks noGrp="1"/>
          </p:cNvSpPr>
          <p:nvPr>
            <p:ph type="title"/>
          </p:nvPr>
        </p:nvSpPr>
        <p:spPr/>
        <p:txBody>
          <a:bodyPr/>
          <a:lstStyle/>
          <a:p>
            <a:r>
              <a:rPr lang="es-AR" dirty="0" smtClean="0"/>
              <a:t>Órganos de control</a:t>
            </a:r>
            <a:endParaRPr lang="es-AR" dirty="0"/>
          </a:p>
        </p:txBody>
      </p:sp>
    </p:spTree>
    <p:extLst>
      <p:ext uri="{BB962C8B-B14F-4D97-AF65-F5344CB8AC3E}">
        <p14:creationId xmlns:p14="http://schemas.microsoft.com/office/powerpoint/2010/main" xmlns="" val="27289668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2287</TotalTime>
  <Words>2337</Words>
  <Application>Microsoft Office PowerPoint</Application>
  <PresentationFormat>Presentación en pantalla (4:3)</PresentationFormat>
  <Paragraphs>115</Paragraphs>
  <Slides>32</Slides>
  <Notes>0</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Forma de onda</vt:lpstr>
      <vt:lpstr>EMPRESAS DEL ESTADO NACIONAL</vt:lpstr>
      <vt:lpstr>¿QUE ES UNA EMPRESA?</vt:lpstr>
      <vt:lpstr>REGÍMENES JURÍDICOS QUE PUEDE ADOPTAR UNA EMPRESA PÚBLICA</vt:lpstr>
      <vt:lpstr>Tienen un impacto social y económico significativo</vt:lpstr>
      <vt:lpstr>Energía, transporte y comunicación</vt:lpstr>
      <vt:lpstr>Sociedades Anónimas</vt:lpstr>
      <vt:lpstr>La Ley de Administración financiera (Nº 24.156) </vt:lpstr>
      <vt:lpstr>Entendemos como empresas públicas aquellas que:</vt:lpstr>
      <vt:lpstr>Órganos de control</vt:lpstr>
      <vt:lpstr>Incorporaciones de empresas en la última década</vt:lpstr>
      <vt:lpstr>Clasificador de Actividades Económicas (CLAE) desarrollado por el INDEC:</vt:lpstr>
      <vt:lpstr>AEROLÍNEAS ARGENTINAS S.A</vt:lpstr>
      <vt:lpstr>FERROCARRILES ARGENTINOS</vt:lpstr>
      <vt:lpstr>CORREO ARGENTINO S.E</vt:lpstr>
      <vt:lpstr>EMPRESA ARGENTINA DE NAVEGACIÓN AÉREA</vt:lpstr>
      <vt:lpstr>RUBRO: «ENERGÍA»</vt:lpstr>
      <vt:lpstr>INDUSTRIA MANOFACTURERA</vt:lpstr>
      <vt:lpstr>AGUAS Y SANEAMIENTOS S.A</vt:lpstr>
      <vt:lpstr>DIOXITEK</vt:lpstr>
      <vt:lpstr>PELLEGRINI S.A GERENTE DE FONDOS COMUNES DE INVERSIÓN</vt:lpstr>
      <vt:lpstr>Nucleoeléctrica Argentina S.A. (NASA)</vt:lpstr>
      <vt:lpstr>INNOVACIONES TECNOLÓGICAS AGROPECUARIAS (INTEA)</vt:lpstr>
      <vt:lpstr>TELAM</vt:lpstr>
      <vt:lpstr>YACIMIENTOS CARBONÍFEROS RIO TURBIO </vt:lpstr>
      <vt:lpstr>FABRICACIONES MILITARES S.E </vt:lpstr>
      <vt:lpstr>ADMINISTRACIÓN GENERAL DE PUERTOS</vt:lpstr>
      <vt:lpstr>Rubro: «Información y comunicaciones»</vt:lpstr>
      <vt:lpstr>﻿EMPRENDIMIENTOS ENERGÉTICOS BINACIONALES S.A.</vt:lpstr>
      <vt:lpstr>BANCO DE INVERSIÓN Y COMERCIO EXTERIOR S.A. </vt:lpstr>
      <vt:lpstr>«Servicios profesionales, científicos y técnicos»</vt:lpstr>
      <vt:lpstr>Empresas que cuentan con mayor personal:</vt:lpstr>
      <vt:lpstr>Empresas con menor personal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EMPRESAS DEL ESTADO NACIONAL</dc:title>
  <dc:creator>Pettinaroli</dc:creator>
  <cp:lastModifiedBy>RDG</cp:lastModifiedBy>
  <cp:revision>26</cp:revision>
  <dcterms:created xsi:type="dcterms:W3CDTF">2019-09-24T12:31:19Z</dcterms:created>
  <dcterms:modified xsi:type="dcterms:W3CDTF">2019-10-04T00:16:00Z</dcterms:modified>
</cp:coreProperties>
</file>